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66" r:id="rId2"/>
    <p:sldId id="307" r:id="rId3"/>
    <p:sldId id="308" r:id="rId4"/>
    <p:sldId id="309" r:id="rId5"/>
    <p:sldId id="261" r:id="rId6"/>
    <p:sldId id="304" r:id="rId7"/>
    <p:sldId id="305" r:id="rId8"/>
    <p:sldId id="297" r:id="rId9"/>
    <p:sldId id="299" r:id="rId10"/>
    <p:sldId id="271" r:id="rId11"/>
    <p:sldId id="293" r:id="rId12"/>
    <p:sldId id="273" r:id="rId13"/>
    <p:sldId id="274" r:id="rId14"/>
    <p:sldId id="311" r:id="rId15"/>
    <p:sldId id="310" r:id="rId16"/>
    <p:sldId id="277" r:id="rId17"/>
    <p:sldId id="312" r:id="rId18"/>
    <p:sldId id="280" r:id="rId19"/>
    <p:sldId id="303" r:id="rId20"/>
    <p:sldId id="306" r:id="rId21"/>
  </p:sldIdLst>
  <p:sldSz cx="9144000" cy="6858000" type="screen4x3"/>
  <p:notesSz cx="672465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8"/>
    <a:srgbClr val="004C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snapToObjects="1">
      <p:cViewPr varScale="1">
        <p:scale>
          <a:sx n="65" d="100"/>
          <a:sy n="65" d="100"/>
        </p:scale>
        <p:origin x="1566"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4014" y="108"/>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08413" y="0"/>
            <a:ext cx="2914650" cy="493713"/>
          </a:xfrm>
          <a:prstGeom prst="rect">
            <a:avLst/>
          </a:prstGeom>
        </p:spPr>
        <p:txBody>
          <a:bodyPr vert="horz" lIns="91440" tIns="45720" rIns="91440" bIns="45720" rtlCol="0"/>
          <a:lstStyle>
            <a:lvl1pPr algn="r">
              <a:defRPr sz="1200"/>
            </a:lvl1pPr>
          </a:lstStyle>
          <a:p>
            <a:fld id="{2B88913D-8EA9-41F2-98D7-6E810CAB3237}" type="datetimeFigureOut">
              <a:rPr lang="en-GB" smtClean="0"/>
              <a:t>04/01/2024</a:t>
            </a:fld>
            <a:endParaRPr lang="en-GB" dirty="0"/>
          </a:p>
        </p:txBody>
      </p:sp>
      <p:sp>
        <p:nvSpPr>
          <p:cNvPr id="4" name="Footer Placeholder 3"/>
          <p:cNvSpPr>
            <a:spLocks noGrp="1"/>
          </p:cNvSpPr>
          <p:nvPr>
            <p:ph type="ftr" sz="quarter" idx="2"/>
          </p:nvPr>
        </p:nvSpPr>
        <p:spPr>
          <a:xfrm>
            <a:off x="0" y="9378950"/>
            <a:ext cx="2914650" cy="49371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8413" y="9378950"/>
            <a:ext cx="2914650" cy="493713"/>
          </a:xfrm>
          <a:prstGeom prst="rect">
            <a:avLst/>
          </a:prstGeom>
        </p:spPr>
        <p:txBody>
          <a:bodyPr vert="horz" lIns="91440" tIns="45720" rIns="91440" bIns="45720" rtlCol="0" anchor="b"/>
          <a:lstStyle>
            <a:lvl1pPr algn="r">
              <a:defRPr sz="1200"/>
            </a:lvl1pPr>
          </a:lstStyle>
          <a:p>
            <a:fld id="{33BD1DF2-7343-4821-BE9A-908EAA920557}" type="slidenum">
              <a:rPr lang="en-GB" smtClean="0"/>
              <a:t>‹#›</a:t>
            </a:fld>
            <a:endParaRPr lang="en-GB" dirty="0"/>
          </a:p>
        </p:txBody>
      </p:sp>
    </p:spTree>
    <p:extLst>
      <p:ext uri="{BB962C8B-B14F-4D97-AF65-F5344CB8AC3E}">
        <p14:creationId xmlns:p14="http://schemas.microsoft.com/office/powerpoint/2010/main" val="2887311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08413" y="0"/>
            <a:ext cx="2914650" cy="495300"/>
          </a:xfrm>
          <a:prstGeom prst="rect">
            <a:avLst/>
          </a:prstGeom>
        </p:spPr>
        <p:txBody>
          <a:bodyPr vert="horz" lIns="91440" tIns="45720" rIns="91440" bIns="45720" rtlCol="0"/>
          <a:lstStyle>
            <a:lvl1pPr algn="r">
              <a:defRPr sz="1200"/>
            </a:lvl1pPr>
          </a:lstStyle>
          <a:p>
            <a:fld id="{75B51004-7112-49C6-93E2-BE0FE7E605E4}" type="datetimeFigureOut">
              <a:rPr lang="en-GB" smtClean="0"/>
              <a:t>04/01/2024</a:t>
            </a:fld>
            <a:endParaRPr lang="en-GB" dirty="0"/>
          </a:p>
        </p:txBody>
      </p:sp>
      <p:sp>
        <p:nvSpPr>
          <p:cNvPr id="4" name="Slide Image Placeholder 3"/>
          <p:cNvSpPr>
            <a:spLocks noGrp="1" noRot="1" noChangeAspect="1"/>
          </p:cNvSpPr>
          <p:nvPr>
            <p:ph type="sldImg" idx="2"/>
          </p:nvPr>
        </p:nvSpPr>
        <p:spPr>
          <a:xfrm>
            <a:off x="1141413" y="1235075"/>
            <a:ext cx="4441825" cy="33321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100" y="4751388"/>
            <a:ext cx="5378450" cy="38893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14650"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8413" y="9378950"/>
            <a:ext cx="2914650" cy="495300"/>
          </a:xfrm>
          <a:prstGeom prst="rect">
            <a:avLst/>
          </a:prstGeom>
        </p:spPr>
        <p:txBody>
          <a:bodyPr vert="horz" lIns="91440" tIns="45720" rIns="91440" bIns="45720" rtlCol="0" anchor="b"/>
          <a:lstStyle>
            <a:lvl1pPr algn="r">
              <a:defRPr sz="1200"/>
            </a:lvl1pPr>
          </a:lstStyle>
          <a:p>
            <a:fld id="{D9B552B2-0279-4CAF-AD24-B8324FFD8193}" type="slidenum">
              <a:rPr lang="en-GB" smtClean="0"/>
              <a:t>‹#›</a:t>
            </a:fld>
            <a:endParaRPr lang="en-GB" dirty="0"/>
          </a:p>
        </p:txBody>
      </p:sp>
    </p:spTree>
    <p:extLst>
      <p:ext uri="{BB962C8B-B14F-4D97-AF65-F5344CB8AC3E}">
        <p14:creationId xmlns:p14="http://schemas.microsoft.com/office/powerpoint/2010/main" val="377393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39060" y="345355"/>
            <a:ext cx="1600200" cy="1790700"/>
          </a:xfrm>
          <a:prstGeom prst="rect">
            <a:avLst/>
          </a:prstGeom>
        </p:spPr>
      </p:pic>
      <p:sp>
        <p:nvSpPr>
          <p:cNvPr id="17" name="Title 16"/>
          <p:cNvSpPr>
            <a:spLocks noGrp="1"/>
          </p:cNvSpPr>
          <p:nvPr>
            <p:ph type="title" hasCustomPrompt="1"/>
          </p:nvPr>
        </p:nvSpPr>
        <p:spPr>
          <a:xfrm>
            <a:off x="439060" y="2707941"/>
            <a:ext cx="8182426" cy="1143000"/>
          </a:xfrm>
          <a:prstGeom prst="rect">
            <a:avLst/>
          </a:prstGeom>
        </p:spPr>
        <p:txBody>
          <a:bodyPr anchor="ctr" anchorCtr="0"/>
          <a:lstStyle>
            <a:lvl1pPr algn="l">
              <a:defRPr lang="en-GB" sz="5000" kern="1200" dirty="0">
                <a:solidFill>
                  <a:srgbClr val="004B88"/>
                </a:solidFill>
                <a:latin typeface="+mn-lt"/>
                <a:ea typeface="+mj-ea"/>
                <a:cs typeface="Frutiger"/>
              </a:defRPr>
            </a:lvl1pPr>
          </a:lstStyle>
          <a:p>
            <a:r>
              <a:rPr lang="en-US" dirty="0" smtClean="0"/>
              <a:t>Title of Presentation</a:t>
            </a:r>
            <a:endParaRPr lang="en-GB" dirty="0"/>
          </a:p>
        </p:txBody>
      </p:sp>
      <p:sp>
        <p:nvSpPr>
          <p:cNvPr id="19" name="Text Placeholder 18"/>
          <p:cNvSpPr>
            <a:spLocks noGrp="1"/>
          </p:cNvSpPr>
          <p:nvPr>
            <p:ph type="body" sz="quarter" idx="10" hasCustomPrompt="1"/>
          </p:nvPr>
        </p:nvSpPr>
        <p:spPr>
          <a:xfrm>
            <a:off x="439738" y="4012908"/>
            <a:ext cx="6111875" cy="801644"/>
          </a:xfrm>
          <a:prstGeom prst="rect">
            <a:avLst/>
          </a:prstGeom>
        </p:spPr>
        <p:txBody>
          <a:bodyPr anchor="ctr" anchorCtr="0"/>
          <a:lstStyle>
            <a:lvl1pPr marL="0" indent="0">
              <a:buNone/>
              <a:defRPr lang="en-US" sz="3600" b="1" kern="1200" baseline="39000" dirty="0" smtClean="0">
                <a:solidFill>
                  <a:schemeClr val="tx1"/>
                </a:solidFill>
                <a:latin typeface="+mj-lt"/>
                <a:ea typeface="+mj-ea"/>
                <a:cs typeface="+mj-cs"/>
              </a:defRPr>
            </a:lvl1pPr>
          </a:lstStyle>
          <a:p>
            <a:pPr lvl="0"/>
            <a:r>
              <a:rPr lang="en-US" dirty="0" smtClean="0"/>
              <a:t>Subtitle of Presentation (if required)</a:t>
            </a:r>
          </a:p>
        </p:txBody>
      </p:sp>
      <p:sp>
        <p:nvSpPr>
          <p:cNvPr id="21" name="Text Placeholder 20"/>
          <p:cNvSpPr>
            <a:spLocks noGrp="1"/>
          </p:cNvSpPr>
          <p:nvPr>
            <p:ph type="body" sz="quarter" idx="11" hasCustomPrompt="1"/>
          </p:nvPr>
        </p:nvSpPr>
        <p:spPr>
          <a:xfrm>
            <a:off x="475533" y="851271"/>
            <a:ext cx="1501097" cy="864796"/>
          </a:xfrm>
          <a:prstGeom prst="rect">
            <a:avLst/>
          </a:prstGeom>
        </p:spPr>
        <p:txBody>
          <a:bodyPr/>
          <a:lstStyle>
            <a:lvl1pPr marL="0" indent="0" algn="ctr">
              <a:buNone/>
              <a:defRPr lang="en-US" sz="3600" b="1" kern="1200" baseline="-6000" dirty="0" smtClean="0">
                <a:solidFill>
                  <a:schemeClr val="bg1"/>
                </a:solidFill>
                <a:latin typeface="+mn-lt"/>
                <a:ea typeface="+mn-ea"/>
                <a:cs typeface="Frutiger"/>
              </a:defRPr>
            </a:lvl1pPr>
          </a:lstStyle>
          <a:p>
            <a:pPr lvl="0"/>
            <a:r>
              <a:rPr lang="en-US" dirty="0" smtClean="0"/>
              <a:t>Subject Here</a:t>
            </a: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1039" y="5188775"/>
            <a:ext cx="2192961" cy="16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10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gn="l">
              <a:defRPr lang="en-GB" sz="4000" kern="1200" dirty="0" smtClean="0">
                <a:solidFill>
                  <a:srgbClr val="004B88"/>
                </a:solidFill>
                <a:latin typeface="+mn-lt"/>
                <a:ea typeface="+mj-ea"/>
                <a:cs typeface="Frutiger"/>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502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gn="l">
              <a:defRPr lang="en-US" sz="4000" kern="1200" dirty="0">
                <a:solidFill>
                  <a:srgbClr val="004B88"/>
                </a:solidFill>
                <a:latin typeface="+mn-lt"/>
                <a:ea typeface="+mj-ea"/>
                <a:cs typeface="Frutiger"/>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950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gn="l">
              <a:defRPr lang="en-US" sz="4000" kern="1200" dirty="0">
                <a:solidFill>
                  <a:srgbClr val="004B88"/>
                </a:solidFill>
                <a:latin typeface="+mn-lt"/>
                <a:ea typeface="+mj-ea"/>
                <a:cs typeface="Frutige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ctr" anchorCtr="0"/>
          <a:lstStyle>
            <a:lvl1pPr marL="0" indent="0">
              <a:buNone/>
              <a:defRPr lang="en-GB" sz="2400" b="1" kern="1200" dirty="0" smtClean="0">
                <a:solidFill>
                  <a:schemeClr val="tx1"/>
                </a:solidFill>
                <a:latin typeface="+mn-lt"/>
                <a:ea typeface="+mj-ea"/>
                <a:cs typeface="Frutig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ctr" anchorCtr="0"/>
          <a:lstStyle>
            <a:lvl1pPr marL="0" indent="0">
              <a:buNone/>
              <a:defRPr lang="en-GB" sz="2400" b="1" kern="1200" dirty="0" smtClean="0">
                <a:solidFill>
                  <a:schemeClr val="tx1"/>
                </a:solidFill>
                <a:latin typeface="+mn-lt"/>
                <a:ea typeface="+mj-ea"/>
                <a:cs typeface="Frutig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GB"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5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gn="l">
              <a:defRPr lang="en-US" sz="4000" kern="1200" dirty="0">
                <a:solidFill>
                  <a:srgbClr val="004B88"/>
                </a:solidFill>
                <a:latin typeface="+mn-lt"/>
                <a:ea typeface="+mj-ea"/>
                <a:cs typeface="Frutiger"/>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1148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60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lang="en-US" sz="3200" kern="1200" dirty="0">
                <a:solidFill>
                  <a:srgbClr val="004B88"/>
                </a:solidFill>
                <a:latin typeface="+mn-lt"/>
                <a:ea typeface="+mj-ea"/>
                <a:cs typeface="Frutiger"/>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691013"/>
            <a:ext cx="5111750" cy="4435149"/>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7249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ctr" anchorCtr="0"/>
          <a:lstStyle>
            <a:lvl1pPr algn="l">
              <a:defRPr lang="en-US" sz="2400" kern="1200" dirty="0">
                <a:solidFill>
                  <a:srgbClr val="004B88"/>
                </a:solidFill>
                <a:latin typeface="+mn-lt"/>
                <a:ea typeface="+mj-ea"/>
                <a:cs typeface="Frutiger"/>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D5DAF2-F1E4-AD48-B7C8-16553BBB2910}"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195" y="5598379"/>
            <a:ext cx="1655805" cy="12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081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ubtitle 2"/>
          <p:cNvSpPr txBox="1">
            <a:spLocks/>
          </p:cNvSpPr>
          <p:nvPr userDrawn="1"/>
        </p:nvSpPr>
        <p:spPr>
          <a:xfrm>
            <a:off x="570616" y="893113"/>
            <a:ext cx="1337088" cy="76987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3600" b="1" baseline="-6000" dirty="0" smtClean="0">
                <a:solidFill>
                  <a:schemeClr val="bg1"/>
                </a:solidFill>
                <a:cs typeface="Frutiger"/>
              </a:rPr>
              <a:t>Subject here</a:t>
            </a:r>
          </a:p>
          <a:p>
            <a:pPr>
              <a:lnSpc>
                <a:spcPct val="80000"/>
              </a:lnSpc>
            </a:pPr>
            <a:endParaRPr lang="en-US" sz="2200" b="1" dirty="0">
              <a:solidFill>
                <a:srgbClr val="004C89"/>
              </a:solidFill>
              <a:latin typeface="Frutiger"/>
              <a:cs typeface="Frutiger"/>
            </a:endParaRPr>
          </a:p>
        </p:txBody>
      </p:sp>
      <p:pic>
        <p:nvPicPr>
          <p:cNvPr id="11" name="Picture 10" descr="ESNEFT NHS Foundation Trust 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937380" y="311595"/>
            <a:ext cx="1953235" cy="1177524"/>
          </a:xfrm>
          <a:prstGeom prst="rect">
            <a:avLst/>
          </a:prstGeom>
        </p:spPr>
      </p:pic>
    </p:spTree>
    <p:extLst>
      <p:ext uri="{BB962C8B-B14F-4D97-AF65-F5344CB8AC3E}">
        <p14:creationId xmlns:p14="http://schemas.microsoft.com/office/powerpoint/2010/main" val="155745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clpartners.com/project/anchor-strategy-and-change-netwo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60" y="2431649"/>
            <a:ext cx="8182426" cy="1143000"/>
          </a:xfrm>
        </p:spPr>
        <p:txBody>
          <a:bodyPr/>
          <a:lstStyle/>
          <a:p>
            <a:r>
              <a:rPr lang="en-GB" dirty="0" smtClean="0"/>
              <a:t>ESNEFT Anchors Dashboard</a:t>
            </a:r>
            <a:endParaRPr lang="en-GB" dirty="0"/>
          </a:p>
        </p:txBody>
      </p:sp>
      <p:sp>
        <p:nvSpPr>
          <p:cNvPr id="3" name="Text Placeholder 2"/>
          <p:cNvSpPr>
            <a:spLocks noGrp="1"/>
          </p:cNvSpPr>
          <p:nvPr>
            <p:ph type="body" sz="quarter" idx="10"/>
          </p:nvPr>
        </p:nvSpPr>
        <p:spPr/>
        <p:txBody>
          <a:bodyPr/>
          <a:lstStyle/>
          <a:p>
            <a:r>
              <a:rPr lang="en-GB" dirty="0" smtClean="0"/>
              <a:t>Jan 2024</a:t>
            </a:r>
            <a:endParaRPr lang="en-GB" dirty="0"/>
          </a:p>
        </p:txBody>
      </p:sp>
      <p:sp>
        <p:nvSpPr>
          <p:cNvPr id="4" name="Text Placeholder 3"/>
          <p:cNvSpPr>
            <a:spLocks noGrp="1"/>
          </p:cNvSpPr>
          <p:nvPr>
            <p:ph type="body" sz="quarter" idx="11"/>
          </p:nvPr>
        </p:nvSpPr>
        <p:spPr>
          <a:xfrm>
            <a:off x="475533" y="412358"/>
            <a:ext cx="1501097" cy="1581033"/>
          </a:xfrm>
        </p:spPr>
        <p:txBody>
          <a:bodyPr/>
          <a:lstStyle/>
          <a:p>
            <a:r>
              <a:rPr lang="en-GB" dirty="0" smtClean="0"/>
              <a:t>TOMS</a:t>
            </a:r>
          </a:p>
          <a:p>
            <a:r>
              <a:rPr lang="en-GB" sz="2800" dirty="0" smtClean="0"/>
              <a:t>Themes</a:t>
            </a:r>
          </a:p>
          <a:p>
            <a:r>
              <a:rPr lang="en-GB" sz="2800" dirty="0" smtClean="0"/>
              <a:t>Outcomes</a:t>
            </a:r>
          </a:p>
          <a:p>
            <a:r>
              <a:rPr lang="en-GB" sz="2800" dirty="0" smtClean="0"/>
              <a:t>Measures</a:t>
            </a:r>
            <a:endParaRPr lang="en-GB" sz="2800" dirty="0"/>
          </a:p>
        </p:txBody>
      </p:sp>
      <p:pic>
        <p:nvPicPr>
          <p:cNvPr id="5" name="Picture 4"/>
          <p:cNvPicPr>
            <a:picLocks noChangeAspect="1"/>
          </p:cNvPicPr>
          <p:nvPr/>
        </p:nvPicPr>
        <p:blipFill>
          <a:blip r:embed="rId2"/>
          <a:stretch>
            <a:fillRect/>
          </a:stretch>
        </p:blipFill>
        <p:spPr>
          <a:xfrm>
            <a:off x="2434868" y="3729444"/>
            <a:ext cx="4190810" cy="1972146"/>
          </a:xfrm>
          <a:prstGeom prst="rect">
            <a:avLst/>
          </a:prstGeom>
        </p:spPr>
      </p:pic>
    </p:spTree>
    <p:extLst>
      <p:ext uri="{BB962C8B-B14F-4D97-AF65-F5344CB8AC3E}">
        <p14:creationId xmlns:p14="http://schemas.microsoft.com/office/powerpoint/2010/main" val="47213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as </a:t>
            </a:r>
            <a:r>
              <a:rPr lang="en-GB" sz="3200" dirty="0" smtClean="0">
                <a:solidFill>
                  <a:schemeClr val="bg1">
                    <a:lumMod val="95000"/>
                  </a:schemeClr>
                </a:solidFill>
              </a:rPr>
              <a:t>Purchasers</a:t>
            </a:r>
            <a:endParaRPr lang="en-GB" sz="3200" dirty="0">
              <a:solidFill>
                <a:schemeClr val="bg1">
                  <a:lumMod val="95000"/>
                </a:schemeClr>
              </a:solidFill>
            </a:endParaRPr>
          </a:p>
        </p:txBody>
      </p:sp>
      <p:pic>
        <p:nvPicPr>
          <p:cNvPr id="3" name="Picture 2"/>
          <p:cNvPicPr>
            <a:picLocks noChangeAspect="1"/>
          </p:cNvPicPr>
          <p:nvPr/>
        </p:nvPicPr>
        <p:blipFill>
          <a:blip r:embed="rId2"/>
          <a:stretch>
            <a:fillRect/>
          </a:stretch>
        </p:blipFill>
        <p:spPr>
          <a:xfrm>
            <a:off x="520194" y="1709547"/>
            <a:ext cx="8085324" cy="4307205"/>
          </a:xfrm>
          <a:prstGeom prst="rect">
            <a:avLst/>
          </a:prstGeom>
        </p:spPr>
      </p:pic>
    </p:spTree>
    <p:extLst>
      <p:ext uri="{BB962C8B-B14F-4D97-AF65-F5344CB8AC3E}">
        <p14:creationId xmlns:p14="http://schemas.microsoft.com/office/powerpoint/2010/main" val="66815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2008006"/>
            <a:ext cx="3749040" cy="224396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1200" dirty="0" smtClean="0">
                <a:solidFill>
                  <a:schemeClr val="tx1"/>
                </a:solidFill>
              </a:rPr>
              <a:t>Collaborated </a:t>
            </a:r>
            <a:r>
              <a:rPr lang="en-GB" sz="1200" dirty="0">
                <a:solidFill>
                  <a:schemeClr val="tx1"/>
                </a:solidFill>
              </a:rPr>
              <a:t>with West Suffolk for an ICS wide elective Hip and Knee </a:t>
            </a:r>
            <a:r>
              <a:rPr lang="en-GB" sz="1200" dirty="0" smtClean="0">
                <a:solidFill>
                  <a:schemeClr val="tx1"/>
                </a:solidFill>
              </a:rPr>
              <a:t>contract </a:t>
            </a:r>
          </a:p>
          <a:p>
            <a:pPr marL="342900" indent="-342900">
              <a:buFont typeface="Arial" panose="020B0604020202020204" pitchFamily="34" charset="0"/>
              <a:buChar char="•"/>
            </a:pPr>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rPr>
              <a:t>We have </a:t>
            </a:r>
            <a:r>
              <a:rPr lang="en-GB" sz="1200" dirty="0" smtClean="0">
                <a:solidFill>
                  <a:schemeClr val="tx1"/>
                </a:solidFill>
              </a:rPr>
              <a:t>entered  into 58 </a:t>
            </a:r>
            <a:r>
              <a:rPr lang="en-GB" sz="1200" dirty="0">
                <a:solidFill>
                  <a:schemeClr val="tx1"/>
                </a:solidFill>
              </a:rPr>
              <a:t>contracts </a:t>
            </a:r>
            <a:r>
              <a:rPr lang="en-GB" sz="1200" dirty="0" smtClean="0">
                <a:solidFill>
                  <a:schemeClr val="tx1"/>
                </a:solidFill>
              </a:rPr>
              <a:t>which have included 10% Social Value weighting, the total value of contracts is just under £22m.</a:t>
            </a:r>
            <a:endParaRPr lang="en-GB" sz="1200" dirty="0">
              <a:solidFill>
                <a:schemeClr val="tx1"/>
              </a:solidFill>
            </a:endParaRPr>
          </a:p>
          <a:p>
            <a:endParaRPr lang="en-GB" sz="1200" dirty="0">
              <a:solidFill>
                <a:schemeClr val="tx1"/>
              </a:solidFill>
            </a:endParaRPr>
          </a:p>
          <a:p>
            <a:pPr marL="342900" indent="-342900">
              <a:buFont typeface="Arial" panose="020B0604020202020204" pitchFamily="34" charset="0"/>
              <a:buChar char="•"/>
            </a:pPr>
            <a:r>
              <a:rPr lang="en-GB" sz="1200" dirty="0" smtClean="0">
                <a:solidFill>
                  <a:schemeClr val="tx1">
                    <a:lumMod val="95000"/>
                    <a:lumOff val="5000"/>
                  </a:schemeClr>
                </a:solidFill>
              </a:rPr>
              <a:t>The </a:t>
            </a:r>
            <a:r>
              <a:rPr lang="en-GB" sz="1200" dirty="0">
                <a:solidFill>
                  <a:schemeClr val="tx1">
                    <a:lumMod val="95000"/>
                    <a:lumOff val="5000"/>
                  </a:schemeClr>
                </a:solidFill>
              </a:rPr>
              <a:t>Net Zero Supplier Roadmap </a:t>
            </a:r>
            <a:r>
              <a:rPr lang="en-GB" sz="1200" dirty="0" smtClean="0">
                <a:solidFill>
                  <a:schemeClr val="tx1">
                    <a:lumMod val="95000"/>
                    <a:lumOff val="5000"/>
                  </a:schemeClr>
                </a:solidFill>
              </a:rPr>
              <a:t>started in April </a:t>
            </a:r>
            <a:r>
              <a:rPr lang="en-GB" sz="1200" dirty="0">
                <a:solidFill>
                  <a:schemeClr val="tx1">
                    <a:lumMod val="95000"/>
                    <a:lumOff val="5000"/>
                  </a:schemeClr>
                </a:solidFill>
              </a:rPr>
              <a:t>2023. This requires that for all new contracts above £5 million per </a:t>
            </a:r>
            <a:r>
              <a:rPr lang="en-GB" sz="1200" dirty="0" smtClean="0">
                <a:solidFill>
                  <a:schemeClr val="tx1">
                    <a:lumMod val="95000"/>
                    <a:lumOff val="5000"/>
                  </a:schemeClr>
                </a:solidFill>
              </a:rPr>
              <a:t>annum </a:t>
            </a:r>
            <a:r>
              <a:rPr lang="en-GB" sz="1200" dirty="0">
                <a:solidFill>
                  <a:schemeClr val="tx1">
                    <a:lumMod val="95000"/>
                    <a:lumOff val="5000"/>
                  </a:schemeClr>
                </a:solidFill>
              </a:rPr>
              <a:t>suppliers </a:t>
            </a:r>
            <a:r>
              <a:rPr lang="en-GB" sz="1200" dirty="0" smtClean="0">
                <a:solidFill>
                  <a:schemeClr val="tx1">
                    <a:lumMod val="95000"/>
                    <a:lumOff val="5000"/>
                  </a:schemeClr>
                </a:solidFill>
              </a:rPr>
              <a:t>will need to </a:t>
            </a:r>
            <a:r>
              <a:rPr lang="en-GB" sz="1200" dirty="0">
                <a:solidFill>
                  <a:schemeClr val="tx1">
                    <a:lumMod val="95000"/>
                    <a:lumOff val="5000"/>
                  </a:schemeClr>
                </a:solidFill>
              </a:rPr>
              <a:t>publish a carbon reduction </a:t>
            </a:r>
            <a:r>
              <a:rPr lang="en-GB" sz="1200" dirty="0" smtClean="0">
                <a:solidFill>
                  <a:schemeClr val="tx1">
                    <a:lumMod val="95000"/>
                    <a:lumOff val="5000"/>
                  </a:schemeClr>
                </a:solidFill>
              </a:rPr>
              <a:t>plan</a:t>
            </a:r>
            <a:endParaRPr lang="en-GB" sz="1200" dirty="0">
              <a:solidFill>
                <a:schemeClr val="tx1">
                  <a:lumMod val="95000"/>
                  <a:lumOff val="5000"/>
                </a:schemeClr>
              </a:solidFill>
            </a:endParaRPr>
          </a:p>
        </p:txBody>
      </p:sp>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a:t>
            </a:r>
            <a:r>
              <a:rPr lang="en-GB" sz="3200" dirty="0" smtClean="0">
                <a:solidFill>
                  <a:srgbClr val="FFC000"/>
                </a:solidFill>
              </a:rPr>
              <a:t>action </a:t>
            </a:r>
            <a:r>
              <a:rPr lang="en-GB" sz="3200" dirty="0">
                <a:solidFill>
                  <a:srgbClr val="FFC000"/>
                </a:solidFill>
              </a:rPr>
              <a:t>as </a:t>
            </a:r>
            <a:r>
              <a:rPr lang="en-GB" sz="3200" dirty="0" smtClean="0">
                <a:solidFill>
                  <a:schemeClr val="bg1">
                    <a:lumMod val="95000"/>
                  </a:schemeClr>
                </a:solidFill>
              </a:rPr>
              <a:t>Purchasers</a:t>
            </a:r>
            <a:endParaRPr lang="en-GB" sz="3200" dirty="0">
              <a:solidFill>
                <a:schemeClr val="bg1">
                  <a:lumMod val="95000"/>
                </a:schemeClr>
              </a:solidFill>
            </a:endParaRPr>
          </a:p>
        </p:txBody>
      </p:sp>
      <p:sp>
        <p:nvSpPr>
          <p:cNvPr id="9" name="Rounded Rectangle 8"/>
          <p:cNvSpPr/>
          <p:nvPr/>
        </p:nvSpPr>
        <p:spPr>
          <a:xfrm>
            <a:off x="457200" y="4621302"/>
            <a:ext cx="8098536" cy="209039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smtClean="0">
                <a:solidFill>
                  <a:schemeClr val="tx1"/>
                </a:solidFill>
              </a:rPr>
              <a:t>Estates Contractor - </a:t>
            </a:r>
            <a:r>
              <a:rPr lang="en-GB" sz="1200" dirty="0" smtClean="0">
                <a:solidFill>
                  <a:schemeClr val="tx1"/>
                </a:solidFill>
              </a:rPr>
              <a:t>committed </a:t>
            </a:r>
            <a:r>
              <a:rPr lang="en-GB" sz="1200" dirty="0">
                <a:solidFill>
                  <a:schemeClr val="tx1"/>
                </a:solidFill>
              </a:rPr>
              <a:t>to a donation of £500 to the Trust Hospital Charity fund and </a:t>
            </a:r>
            <a:r>
              <a:rPr lang="en-GB" sz="1200" dirty="0" smtClean="0">
                <a:solidFill>
                  <a:schemeClr val="tx1"/>
                </a:solidFill>
              </a:rPr>
              <a:t>also that </a:t>
            </a:r>
            <a:r>
              <a:rPr lang="en-GB" sz="1200" dirty="0">
                <a:solidFill>
                  <a:schemeClr val="tx1"/>
                </a:solidFill>
              </a:rPr>
              <a:t>any vacancies created from the contract would be offered via </a:t>
            </a:r>
            <a:r>
              <a:rPr lang="en-GB" sz="1200" dirty="0" smtClean="0">
                <a:solidFill>
                  <a:schemeClr val="tx1"/>
                </a:solidFill>
              </a:rPr>
              <a:t>on a local basis.</a:t>
            </a:r>
          </a:p>
          <a:p>
            <a:endParaRPr lang="en-GB" sz="1200" dirty="0">
              <a:solidFill>
                <a:schemeClr val="tx1"/>
              </a:solidFill>
            </a:endParaRPr>
          </a:p>
          <a:p>
            <a:r>
              <a:rPr lang="en-GB" sz="1200" b="1" dirty="0" smtClean="0">
                <a:solidFill>
                  <a:schemeClr val="tx1"/>
                </a:solidFill>
              </a:rPr>
              <a:t>Estates </a:t>
            </a:r>
            <a:r>
              <a:rPr lang="en-GB" sz="1200" b="1" dirty="0">
                <a:solidFill>
                  <a:schemeClr val="tx1"/>
                </a:solidFill>
              </a:rPr>
              <a:t>Contractor - </a:t>
            </a:r>
            <a:r>
              <a:rPr lang="en-GB" sz="1200" dirty="0" smtClean="0">
                <a:solidFill>
                  <a:schemeClr val="tx1"/>
                </a:solidFill>
              </a:rPr>
              <a:t>committed </a:t>
            </a:r>
            <a:r>
              <a:rPr lang="en-GB" sz="1200" dirty="0">
                <a:solidFill>
                  <a:schemeClr val="tx1"/>
                </a:solidFill>
              </a:rPr>
              <a:t>to employ a labourer from the local area for the </a:t>
            </a:r>
            <a:r>
              <a:rPr lang="en-GB" sz="1200" dirty="0" smtClean="0">
                <a:solidFill>
                  <a:schemeClr val="tx1"/>
                </a:solidFill>
              </a:rPr>
              <a:t>project and also to </a:t>
            </a:r>
            <a:r>
              <a:rPr lang="en-GB" sz="1200" dirty="0">
                <a:solidFill>
                  <a:schemeClr val="tx1"/>
                </a:solidFill>
              </a:rPr>
              <a:t>sponsor a Trust Hospital charity event and to take part in at least two </a:t>
            </a:r>
            <a:r>
              <a:rPr lang="en-GB" sz="1200" dirty="0" smtClean="0">
                <a:solidFill>
                  <a:schemeClr val="tx1"/>
                </a:solidFill>
              </a:rPr>
              <a:t>events.</a:t>
            </a:r>
          </a:p>
          <a:p>
            <a:endParaRPr lang="en-GB" sz="1200" dirty="0">
              <a:solidFill>
                <a:schemeClr val="tx1"/>
              </a:solidFill>
            </a:endParaRPr>
          </a:p>
          <a:p>
            <a:r>
              <a:rPr lang="en-GB" sz="1200" b="1" dirty="0">
                <a:solidFill>
                  <a:schemeClr val="tx1"/>
                </a:solidFill>
              </a:rPr>
              <a:t>IT Provider </a:t>
            </a:r>
            <a:r>
              <a:rPr lang="en-GB" sz="1200" dirty="0" smtClean="0">
                <a:solidFill>
                  <a:schemeClr val="tx1"/>
                </a:solidFill>
              </a:rPr>
              <a:t>– Demonstrated reduction </a:t>
            </a:r>
            <a:r>
              <a:rPr lang="en-GB" sz="1200" dirty="0">
                <a:solidFill>
                  <a:schemeClr val="tx1"/>
                </a:solidFill>
              </a:rPr>
              <a:t>in the amount of single use plastic and packaging though engagement with </a:t>
            </a:r>
            <a:r>
              <a:rPr lang="en-GB" sz="1200" dirty="0" smtClean="0">
                <a:solidFill>
                  <a:schemeClr val="tx1"/>
                </a:solidFill>
              </a:rPr>
              <a:t>manufacturers, they evidenced </a:t>
            </a:r>
            <a:r>
              <a:rPr lang="en-GB" sz="1200" dirty="0">
                <a:solidFill>
                  <a:schemeClr val="tx1"/>
                </a:solidFill>
              </a:rPr>
              <a:t>0.5m boxes shipped using eco-friendly means since 2022 </a:t>
            </a:r>
            <a:endParaRPr lang="en-GB" sz="1200" dirty="0" smtClean="0">
              <a:solidFill>
                <a:schemeClr val="tx1"/>
              </a:solidFill>
            </a:endParaRPr>
          </a:p>
          <a:p>
            <a:endParaRPr lang="en-GB" sz="1200" dirty="0" smtClean="0">
              <a:solidFill>
                <a:schemeClr val="tx1"/>
              </a:solidFill>
            </a:endParaRPr>
          </a:p>
          <a:p>
            <a:r>
              <a:rPr lang="en-GB" sz="1200" b="1" dirty="0" smtClean="0">
                <a:solidFill>
                  <a:schemeClr val="tx1"/>
                </a:solidFill>
              </a:rPr>
              <a:t>Scanning Services </a:t>
            </a:r>
            <a:r>
              <a:rPr lang="en-GB" sz="1200" dirty="0" smtClean="0">
                <a:solidFill>
                  <a:schemeClr val="tx1"/>
                </a:solidFill>
              </a:rPr>
              <a:t>– Reduction in company mileage costs (87% reduced compared to prior year ) and generated </a:t>
            </a:r>
            <a:r>
              <a:rPr lang="en-GB" sz="1200" dirty="0">
                <a:solidFill>
                  <a:schemeClr val="tx1"/>
                </a:solidFill>
              </a:rPr>
              <a:t>30% less </a:t>
            </a:r>
            <a:r>
              <a:rPr lang="en-GB" sz="1200" dirty="0" smtClean="0">
                <a:solidFill>
                  <a:schemeClr val="tx1"/>
                </a:solidFill>
              </a:rPr>
              <a:t>waste paper </a:t>
            </a:r>
            <a:r>
              <a:rPr lang="en-GB" sz="1200" dirty="0">
                <a:solidFill>
                  <a:schemeClr val="tx1"/>
                </a:solidFill>
              </a:rPr>
              <a:t>in </a:t>
            </a:r>
            <a:r>
              <a:rPr lang="en-GB" sz="1200" dirty="0" smtClean="0">
                <a:solidFill>
                  <a:schemeClr val="tx1"/>
                </a:solidFill>
              </a:rPr>
              <a:t>compared to prior year. </a:t>
            </a:r>
            <a:r>
              <a:rPr lang="en-GB" sz="1200" dirty="0">
                <a:solidFill>
                  <a:schemeClr val="tx1"/>
                </a:solidFill>
              </a:rPr>
              <a:t>All paper waste is </a:t>
            </a:r>
            <a:r>
              <a:rPr lang="en-GB" sz="1200" dirty="0" smtClean="0">
                <a:solidFill>
                  <a:schemeClr val="tx1"/>
                </a:solidFill>
              </a:rPr>
              <a:t>recycled.</a:t>
            </a:r>
          </a:p>
        </p:txBody>
      </p:sp>
      <p:sp>
        <p:nvSpPr>
          <p:cNvPr id="10" name="TextBox 9"/>
          <p:cNvSpPr txBox="1"/>
          <p:nvPr/>
        </p:nvSpPr>
        <p:spPr>
          <a:xfrm>
            <a:off x="283464" y="1621760"/>
            <a:ext cx="4526280" cy="369332"/>
          </a:xfrm>
          <a:prstGeom prst="rect">
            <a:avLst/>
          </a:prstGeom>
          <a:noFill/>
        </p:spPr>
        <p:txBody>
          <a:bodyPr wrap="square" rtlCol="0">
            <a:spAutoFit/>
          </a:bodyPr>
          <a:lstStyle/>
          <a:p>
            <a:r>
              <a:rPr lang="en-GB" dirty="0" smtClean="0">
                <a:solidFill>
                  <a:schemeClr val="accent1"/>
                </a:solidFill>
              </a:rPr>
              <a:t>What have we done </a:t>
            </a:r>
            <a:r>
              <a:rPr lang="en-GB" dirty="0">
                <a:solidFill>
                  <a:schemeClr val="accent1"/>
                </a:solidFill>
              </a:rPr>
              <a:t>last Dashboard – </a:t>
            </a:r>
            <a:r>
              <a:rPr lang="en-GB" dirty="0" smtClean="0">
                <a:solidFill>
                  <a:schemeClr val="accent1"/>
                </a:solidFill>
              </a:rPr>
              <a:t>May 23</a:t>
            </a:r>
            <a:endParaRPr lang="en-GB" dirty="0">
              <a:solidFill>
                <a:schemeClr val="accent1"/>
              </a:solidFill>
            </a:endParaRPr>
          </a:p>
        </p:txBody>
      </p:sp>
      <p:sp>
        <p:nvSpPr>
          <p:cNvPr id="11" name="TextBox 10"/>
          <p:cNvSpPr txBox="1"/>
          <p:nvPr/>
        </p:nvSpPr>
        <p:spPr>
          <a:xfrm>
            <a:off x="5440299" y="1621760"/>
            <a:ext cx="2518410" cy="369332"/>
          </a:xfrm>
          <a:prstGeom prst="rect">
            <a:avLst/>
          </a:prstGeom>
          <a:noFill/>
        </p:spPr>
        <p:txBody>
          <a:bodyPr wrap="square" rtlCol="0">
            <a:spAutoFit/>
          </a:bodyPr>
          <a:lstStyle/>
          <a:p>
            <a:r>
              <a:rPr lang="en-GB" dirty="0" smtClean="0">
                <a:solidFill>
                  <a:schemeClr val="accent1"/>
                </a:solidFill>
              </a:rPr>
              <a:t>What are we going to do</a:t>
            </a:r>
            <a:endParaRPr lang="en-GB" dirty="0">
              <a:solidFill>
                <a:schemeClr val="accent1"/>
              </a:solidFill>
            </a:endParaRPr>
          </a:p>
        </p:txBody>
      </p:sp>
      <p:sp>
        <p:nvSpPr>
          <p:cNvPr id="12" name="TextBox 11"/>
          <p:cNvSpPr txBox="1"/>
          <p:nvPr/>
        </p:nvSpPr>
        <p:spPr>
          <a:xfrm>
            <a:off x="369951" y="4268884"/>
            <a:ext cx="7434834" cy="369332"/>
          </a:xfrm>
          <a:prstGeom prst="rect">
            <a:avLst/>
          </a:prstGeom>
          <a:noFill/>
        </p:spPr>
        <p:txBody>
          <a:bodyPr wrap="square" rtlCol="0">
            <a:spAutoFit/>
          </a:bodyPr>
          <a:lstStyle/>
          <a:p>
            <a:r>
              <a:rPr lang="en-GB" dirty="0" smtClean="0">
                <a:solidFill>
                  <a:schemeClr val="accent1"/>
                </a:solidFill>
              </a:rPr>
              <a:t>Case </a:t>
            </a:r>
            <a:r>
              <a:rPr lang="en-GB" dirty="0">
                <a:solidFill>
                  <a:schemeClr val="accent1"/>
                </a:solidFill>
              </a:rPr>
              <a:t>Study </a:t>
            </a:r>
            <a:r>
              <a:rPr lang="en-GB" dirty="0" smtClean="0">
                <a:solidFill>
                  <a:schemeClr val="accent1"/>
                </a:solidFill>
              </a:rPr>
              <a:t> - Examples </a:t>
            </a:r>
            <a:r>
              <a:rPr lang="en-GB" dirty="0">
                <a:solidFill>
                  <a:schemeClr val="accent1"/>
                </a:solidFill>
              </a:rPr>
              <a:t>of promoting &amp; delivering Social Value in </a:t>
            </a:r>
            <a:r>
              <a:rPr lang="en-GB" dirty="0" smtClean="0">
                <a:solidFill>
                  <a:schemeClr val="accent1"/>
                </a:solidFill>
              </a:rPr>
              <a:t>tenders</a:t>
            </a:r>
            <a:endParaRPr lang="en-GB" dirty="0">
              <a:solidFill>
                <a:schemeClr val="accent1"/>
              </a:solidFill>
            </a:endParaRPr>
          </a:p>
        </p:txBody>
      </p:sp>
      <p:sp>
        <p:nvSpPr>
          <p:cNvPr id="13" name="Rounded Rectangle 12"/>
          <p:cNvSpPr/>
          <p:nvPr/>
        </p:nvSpPr>
        <p:spPr>
          <a:xfrm>
            <a:off x="4709160" y="2008006"/>
            <a:ext cx="4197096" cy="224396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1200" dirty="0" smtClean="0">
                <a:solidFill>
                  <a:schemeClr val="tx1"/>
                </a:solidFill>
              </a:rPr>
              <a:t>We are looking at how </a:t>
            </a:r>
            <a:r>
              <a:rPr lang="en-GB" sz="1200" dirty="0">
                <a:solidFill>
                  <a:schemeClr val="tx1"/>
                </a:solidFill>
              </a:rPr>
              <a:t>we address </a:t>
            </a:r>
            <a:r>
              <a:rPr lang="en-GB" sz="1200" dirty="0" smtClean="0">
                <a:solidFill>
                  <a:schemeClr val="tx1"/>
                </a:solidFill>
              </a:rPr>
              <a:t>the need </a:t>
            </a:r>
            <a:r>
              <a:rPr lang="en-GB" sz="1200" dirty="0">
                <a:solidFill>
                  <a:schemeClr val="tx1"/>
                </a:solidFill>
              </a:rPr>
              <a:t>for the NHS to become more sustainable in the products </a:t>
            </a:r>
            <a:r>
              <a:rPr lang="en-GB" sz="1200" dirty="0" smtClean="0">
                <a:solidFill>
                  <a:schemeClr val="tx1"/>
                </a:solidFill>
              </a:rPr>
              <a:t>we consume</a:t>
            </a:r>
            <a:r>
              <a:rPr lang="en-GB" sz="1200" dirty="0">
                <a:solidFill>
                  <a:schemeClr val="tx1"/>
                </a:solidFill>
              </a:rPr>
              <a:t>, including looking at multi-use, re-manufactured and </a:t>
            </a:r>
            <a:r>
              <a:rPr lang="en-GB" sz="1200" dirty="0" smtClean="0">
                <a:solidFill>
                  <a:schemeClr val="tx1"/>
                </a:solidFill>
              </a:rPr>
              <a:t>more recyclable products</a:t>
            </a:r>
          </a:p>
          <a:p>
            <a:pPr marL="342900" indent="-342900">
              <a:buFont typeface="Arial" panose="020B0604020202020204" pitchFamily="34" charset="0"/>
              <a:buChar char="•"/>
            </a:pPr>
            <a:r>
              <a:rPr lang="en-GB" sz="1200" dirty="0">
                <a:solidFill>
                  <a:schemeClr val="tx1"/>
                </a:solidFill>
              </a:rPr>
              <a:t>New rules for the commissioning and purchasing of healthcare services </a:t>
            </a:r>
            <a:r>
              <a:rPr lang="en-GB" sz="1200" dirty="0" smtClean="0">
                <a:solidFill>
                  <a:schemeClr val="tx1"/>
                </a:solidFill>
              </a:rPr>
              <a:t>came in </a:t>
            </a:r>
            <a:r>
              <a:rPr lang="en-GB" sz="1200" dirty="0">
                <a:solidFill>
                  <a:schemeClr val="tx1"/>
                </a:solidFill>
              </a:rPr>
              <a:t>to force on 1 </a:t>
            </a:r>
            <a:r>
              <a:rPr lang="en-GB" sz="1200" dirty="0" smtClean="0">
                <a:solidFill>
                  <a:schemeClr val="tx1"/>
                </a:solidFill>
              </a:rPr>
              <a:t>Jan 2024, known </a:t>
            </a:r>
            <a:r>
              <a:rPr lang="en-GB" sz="1200" dirty="0">
                <a:solidFill>
                  <a:schemeClr val="tx1"/>
                </a:solidFill>
              </a:rPr>
              <a:t>as the Provider </a:t>
            </a:r>
            <a:r>
              <a:rPr lang="en-GB" sz="1200" dirty="0" smtClean="0">
                <a:solidFill>
                  <a:schemeClr val="tx1"/>
                </a:solidFill>
              </a:rPr>
              <a:t>Selection Regime </a:t>
            </a:r>
            <a:r>
              <a:rPr lang="en-GB" sz="1200" dirty="0">
                <a:solidFill>
                  <a:schemeClr val="tx1"/>
                </a:solidFill>
              </a:rPr>
              <a:t>(PSR). The PSR will give </a:t>
            </a:r>
            <a:r>
              <a:rPr lang="en-GB" sz="1200" dirty="0" smtClean="0">
                <a:solidFill>
                  <a:schemeClr val="tx1"/>
                </a:solidFill>
              </a:rPr>
              <a:t>ESNEFT </a:t>
            </a:r>
            <a:r>
              <a:rPr lang="en-GB" sz="1200" dirty="0">
                <a:solidFill>
                  <a:schemeClr val="tx1"/>
                </a:solidFill>
              </a:rPr>
              <a:t>the ability to follow a variety of award processes to </a:t>
            </a:r>
            <a:r>
              <a:rPr lang="en-GB" sz="1200" dirty="0" smtClean="0">
                <a:solidFill>
                  <a:schemeClr val="tx1"/>
                </a:solidFill>
              </a:rPr>
              <a:t>best select providers </a:t>
            </a:r>
            <a:r>
              <a:rPr lang="en-GB" sz="1200" dirty="0">
                <a:solidFill>
                  <a:schemeClr val="tx1"/>
                </a:solidFill>
              </a:rPr>
              <a:t>of healthcare </a:t>
            </a:r>
            <a:r>
              <a:rPr lang="en-GB" sz="1200" dirty="0" smtClean="0">
                <a:solidFill>
                  <a:schemeClr val="tx1"/>
                </a:solidFill>
              </a:rPr>
              <a:t>services and are </a:t>
            </a:r>
            <a:r>
              <a:rPr lang="en-GB" sz="1200" dirty="0">
                <a:solidFill>
                  <a:schemeClr val="tx1"/>
                </a:solidFill>
              </a:rPr>
              <a:t>designed to ensure </a:t>
            </a:r>
            <a:r>
              <a:rPr lang="en-GB" sz="1200" dirty="0" smtClean="0">
                <a:solidFill>
                  <a:schemeClr val="tx1"/>
                </a:solidFill>
              </a:rPr>
              <a:t>decisions are </a:t>
            </a:r>
            <a:r>
              <a:rPr lang="en-GB" sz="1200" dirty="0">
                <a:solidFill>
                  <a:schemeClr val="tx1"/>
                </a:solidFill>
              </a:rPr>
              <a:t>made in the best interests of the local population</a:t>
            </a:r>
          </a:p>
        </p:txBody>
      </p:sp>
    </p:spTree>
    <p:extLst>
      <p:ext uri="{BB962C8B-B14F-4D97-AF65-F5344CB8AC3E}">
        <p14:creationId xmlns:p14="http://schemas.microsoft.com/office/powerpoint/2010/main" val="719545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How we are measuring our progress as </a:t>
            </a:r>
            <a:r>
              <a:rPr lang="en-GB" sz="3200" dirty="0" smtClean="0">
                <a:solidFill>
                  <a:schemeClr val="bg1">
                    <a:lumMod val="95000"/>
                  </a:schemeClr>
                </a:solidFill>
              </a:rPr>
              <a:t>Purchasers</a:t>
            </a:r>
            <a:endParaRPr lang="en-GB" sz="3200" dirty="0">
              <a:solidFill>
                <a:schemeClr val="bg1">
                  <a:lumMod val="9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42337582"/>
              </p:ext>
            </p:extLst>
          </p:nvPr>
        </p:nvGraphicFramePr>
        <p:xfrm>
          <a:off x="628650" y="2207545"/>
          <a:ext cx="7886699" cy="1502666"/>
        </p:xfrm>
        <a:graphic>
          <a:graphicData uri="http://schemas.openxmlformats.org/drawingml/2006/table">
            <a:tbl>
              <a:tblPr firstRow="1" bandRow="1">
                <a:tableStyleId>{5C22544A-7EE6-4342-B048-85BDC9FD1C3A}</a:tableStyleId>
              </a:tblPr>
              <a:tblGrid>
                <a:gridCol w="1481214">
                  <a:extLst>
                    <a:ext uri="{9D8B030D-6E8A-4147-A177-3AD203B41FA5}">
                      <a16:colId xmlns:a16="http://schemas.microsoft.com/office/drawing/2014/main" val="2011363138"/>
                    </a:ext>
                  </a:extLst>
                </a:gridCol>
                <a:gridCol w="2124776">
                  <a:extLst>
                    <a:ext uri="{9D8B030D-6E8A-4147-A177-3AD203B41FA5}">
                      <a16:colId xmlns:a16="http://schemas.microsoft.com/office/drawing/2014/main" val="3545917693"/>
                    </a:ext>
                  </a:extLst>
                </a:gridCol>
                <a:gridCol w="4280709">
                  <a:extLst>
                    <a:ext uri="{9D8B030D-6E8A-4147-A177-3AD203B41FA5}">
                      <a16:colId xmlns:a16="http://schemas.microsoft.com/office/drawing/2014/main" val="3086117200"/>
                    </a:ext>
                  </a:extLst>
                </a:gridCol>
              </a:tblGrid>
              <a:tr h="699746">
                <a:tc>
                  <a:txBody>
                    <a:bodyPr/>
                    <a:lstStyle/>
                    <a:p>
                      <a:pPr algn="ctr">
                        <a:lnSpc>
                          <a:spcPct val="107000"/>
                        </a:lnSpc>
                        <a:spcAft>
                          <a:spcPts val="0"/>
                        </a:spcAft>
                      </a:pPr>
                      <a:r>
                        <a:rPr lang="en-GB" sz="1100" dirty="0">
                          <a:effectLst/>
                        </a:rPr>
                        <a:t>BENEFIT TO PEOPLE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gn="ctr">
                        <a:lnSpc>
                          <a:spcPct val="107000"/>
                        </a:lnSpc>
                        <a:spcAft>
                          <a:spcPts val="0"/>
                        </a:spcAft>
                      </a:pPr>
                      <a:r>
                        <a:rPr lang="en-GB" sz="1100" kern="1200" dirty="0">
                          <a:effectLst/>
                        </a:rPr>
                        <a:t>MEASURE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gn="ctr">
                        <a:lnSpc>
                          <a:spcPct val="107000"/>
                        </a:lnSpc>
                        <a:spcAft>
                          <a:spcPts val="0"/>
                        </a:spcAft>
                      </a:pPr>
                      <a:r>
                        <a:rPr lang="en-GB" sz="1100" kern="1200" dirty="0">
                          <a:effectLst/>
                        </a:rPr>
                        <a:t>DATA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extLst>
                  <a:ext uri="{0D108BD9-81ED-4DB2-BD59-A6C34878D82A}">
                    <a16:rowId xmlns:a16="http://schemas.microsoft.com/office/drawing/2014/main" val="764205311"/>
                  </a:ext>
                </a:extLst>
              </a:tr>
              <a:tr h="335878">
                <a:tc>
                  <a:txBody>
                    <a:bodyPr/>
                    <a:lstStyle/>
                    <a:p>
                      <a:pPr>
                        <a:lnSpc>
                          <a:spcPct val="107000"/>
                        </a:lnSpc>
                        <a:spcAft>
                          <a:spcPts val="0"/>
                        </a:spcAft>
                      </a:pPr>
                      <a:r>
                        <a:rPr lang="en-GB" sz="800" kern="1200" dirty="0">
                          <a:effectLst/>
                        </a:rPr>
                        <a:t>Encourage and support local enterprise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nSpc>
                          <a:spcPct val="107000"/>
                        </a:lnSpc>
                        <a:spcAft>
                          <a:spcPts val="0"/>
                        </a:spcAft>
                      </a:pPr>
                      <a:r>
                        <a:rPr lang="en-GB" sz="800" kern="1200" dirty="0">
                          <a:effectLst/>
                        </a:rPr>
                        <a:t>Average length of time taken to pay suppliers (days) (finance system) - Quarterly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nSpc>
                          <a:spcPct val="107000"/>
                        </a:lnSpc>
                        <a:spcAft>
                          <a:spcPts val="0"/>
                        </a:spcAft>
                      </a:pPr>
                      <a:r>
                        <a:rPr lang="en-GB" sz="900" dirty="0">
                          <a:effectLst/>
                        </a:rPr>
                        <a:t>27 </a:t>
                      </a:r>
                      <a:r>
                        <a:rPr lang="en-GB" sz="900" dirty="0" smtClean="0">
                          <a:effectLst/>
                        </a:rPr>
                        <a:t>Days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extLst>
                  <a:ext uri="{0D108BD9-81ED-4DB2-BD59-A6C34878D82A}">
                    <a16:rowId xmlns:a16="http://schemas.microsoft.com/office/drawing/2014/main" val="4238803055"/>
                  </a:ext>
                </a:extLst>
              </a:tr>
              <a:tr h="467042">
                <a:tc>
                  <a:txBody>
                    <a:bodyPr/>
                    <a:lstStyle/>
                    <a:p>
                      <a:pPr>
                        <a:lnSpc>
                          <a:spcPct val="107000"/>
                        </a:lnSpc>
                        <a:spcAft>
                          <a:spcPts val="0"/>
                        </a:spcAft>
                      </a:pPr>
                      <a:r>
                        <a:rPr lang="en-GB" sz="800" kern="1200" dirty="0">
                          <a:effectLst/>
                        </a:rPr>
                        <a:t>Spend money locally to boost local employment and economy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nSpc>
                          <a:spcPct val="107000"/>
                        </a:lnSpc>
                        <a:spcAft>
                          <a:spcPts val="0"/>
                        </a:spcAft>
                      </a:pPr>
                      <a:r>
                        <a:rPr lang="en-GB" sz="800" kern="1200" dirty="0">
                          <a:effectLst/>
                        </a:rPr>
                        <a:t>Proportion of annual addressable spend that is with local and/or target organisations (%)</a:t>
                      </a:r>
                      <a:br>
                        <a:rPr lang="en-GB" sz="800" kern="1200" dirty="0">
                          <a:effectLst/>
                        </a:rPr>
                      </a:br>
                      <a:r>
                        <a:rPr lang="en-GB" sz="800" kern="1200" dirty="0">
                          <a:effectLst/>
                        </a:rPr>
                        <a:t>(finance system) - Quarterly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tc>
                  <a:txBody>
                    <a:bodyPr/>
                    <a:lstStyle/>
                    <a:p>
                      <a:pPr>
                        <a:lnSpc>
                          <a:spcPct val="107000"/>
                        </a:lnSpc>
                        <a:spcAft>
                          <a:spcPts val="0"/>
                        </a:spcAft>
                      </a:pPr>
                      <a:r>
                        <a:rPr lang="en-GB" sz="900" dirty="0">
                          <a:effectLst/>
                        </a:rPr>
                        <a:t>34%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50" marR="73550" marT="36775" marB="36775"/>
                </a:tc>
                <a:extLst>
                  <a:ext uri="{0D108BD9-81ED-4DB2-BD59-A6C34878D82A}">
                    <a16:rowId xmlns:a16="http://schemas.microsoft.com/office/drawing/2014/main" val="1620275453"/>
                  </a:ext>
                </a:extLst>
              </a:tr>
            </a:tbl>
          </a:graphicData>
        </a:graphic>
      </p:graphicFrame>
    </p:spTree>
    <p:extLst>
      <p:ext uri="{BB962C8B-B14F-4D97-AF65-F5344CB8AC3E}">
        <p14:creationId xmlns:p14="http://schemas.microsoft.com/office/powerpoint/2010/main" val="425107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t>
            </a:r>
            <a:r>
              <a:rPr lang="en-GB" sz="3200" dirty="0" smtClean="0">
                <a:solidFill>
                  <a:srgbClr val="FFC000"/>
                </a:solidFill>
              </a:rPr>
              <a:t>to the </a:t>
            </a:r>
            <a:r>
              <a:rPr lang="en-GB" sz="3200" dirty="0" smtClean="0">
                <a:solidFill>
                  <a:schemeClr val="bg1">
                    <a:lumMod val="95000"/>
                  </a:schemeClr>
                </a:solidFill>
              </a:rPr>
              <a:t>Environment</a:t>
            </a:r>
            <a:endParaRPr lang="en-GB" sz="3200" dirty="0">
              <a:solidFill>
                <a:schemeClr val="bg1">
                  <a:lumMod val="95000"/>
                </a:schemeClr>
              </a:solidFill>
            </a:endParaRPr>
          </a:p>
        </p:txBody>
      </p:sp>
      <p:pic>
        <p:nvPicPr>
          <p:cNvPr id="3" name="Picture 2"/>
          <p:cNvPicPr>
            <a:picLocks noChangeAspect="1"/>
          </p:cNvPicPr>
          <p:nvPr/>
        </p:nvPicPr>
        <p:blipFill>
          <a:blip r:embed="rId2"/>
          <a:stretch>
            <a:fillRect/>
          </a:stretch>
        </p:blipFill>
        <p:spPr>
          <a:xfrm>
            <a:off x="621052" y="1533716"/>
            <a:ext cx="7883607" cy="4405334"/>
          </a:xfrm>
          <a:prstGeom prst="rect">
            <a:avLst/>
          </a:prstGeom>
        </p:spPr>
      </p:pic>
    </p:spTree>
    <p:extLst>
      <p:ext uri="{BB962C8B-B14F-4D97-AF65-F5344CB8AC3E}">
        <p14:creationId xmlns:p14="http://schemas.microsoft.com/office/powerpoint/2010/main" val="215080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1831800"/>
            <a:ext cx="4142232" cy="2996232"/>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1200" dirty="0">
                <a:solidFill>
                  <a:schemeClr val="tx1"/>
                </a:solidFill>
              </a:rPr>
              <a:t>ESNEFT Green Plan has been updated and is in the process of getting Board </a:t>
            </a:r>
            <a:r>
              <a:rPr lang="en-GB" sz="1200" dirty="0" smtClean="0">
                <a:solidFill>
                  <a:schemeClr val="tx1"/>
                </a:solidFill>
              </a:rPr>
              <a:t>approval</a:t>
            </a:r>
          </a:p>
          <a:p>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rPr>
              <a:t>Our application to NHS Forest was successful and we have received 120 trees which include Acer </a:t>
            </a:r>
            <a:endParaRPr lang="en-GB" sz="1200" dirty="0" smtClean="0">
              <a:solidFill>
                <a:schemeClr val="tx1"/>
              </a:solidFill>
            </a:endParaRPr>
          </a:p>
          <a:p>
            <a:pPr marL="342900" indent="-342900">
              <a:buFont typeface="Arial" panose="020B0604020202020204" pitchFamily="34" charset="0"/>
              <a:buChar char="•"/>
            </a:pPr>
            <a:endParaRPr lang="en-GB" sz="1200" dirty="0">
              <a:solidFill>
                <a:schemeClr val="tx1"/>
              </a:solidFill>
            </a:endParaRPr>
          </a:p>
          <a:p>
            <a:pPr marL="342900" indent="-342900">
              <a:buFont typeface="Arial" panose="020B0604020202020204" pitchFamily="34" charset="0"/>
              <a:buChar char="•"/>
            </a:pPr>
            <a:r>
              <a:rPr lang="en-GB" sz="1200" dirty="0" smtClean="0">
                <a:solidFill>
                  <a:schemeClr val="tx1"/>
                </a:solidFill>
              </a:rPr>
              <a:t>Campestre </a:t>
            </a:r>
            <a:r>
              <a:rPr lang="en-GB" sz="1200" dirty="0">
                <a:solidFill>
                  <a:schemeClr val="tx1"/>
                </a:solidFill>
              </a:rPr>
              <a:t>(Field Maple), Prunus Padus (Bird Cherry) and Sorbus Aucuparia (</a:t>
            </a:r>
            <a:r>
              <a:rPr lang="en-GB" sz="1200" dirty="0" smtClean="0">
                <a:solidFill>
                  <a:schemeClr val="tx1"/>
                </a:solidFill>
              </a:rPr>
              <a:t>Rowan) planting </a:t>
            </a:r>
            <a:r>
              <a:rPr lang="en-GB" sz="1200" dirty="0">
                <a:solidFill>
                  <a:schemeClr val="tx1"/>
                </a:solidFill>
              </a:rPr>
              <a:t>on the acute sites has taken place</a:t>
            </a:r>
            <a:r>
              <a:rPr lang="en-GB" sz="1200" dirty="0" smtClean="0">
                <a:solidFill>
                  <a:schemeClr val="tx1"/>
                </a:solidFill>
              </a:rPr>
              <a:t>.</a:t>
            </a:r>
          </a:p>
          <a:p>
            <a:endParaRPr lang="en-GB" sz="1200" dirty="0">
              <a:solidFill>
                <a:schemeClr val="tx1"/>
              </a:solidFill>
            </a:endParaRPr>
          </a:p>
          <a:p>
            <a:pPr marL="342900" indent="-342900">
              <a:buFont typeface="Arial" panose="020B0604020202020204" pitchFamily="34" charset="0"/>
              <a:buChar char="•"/>
            </a:pPr>
            <a:r>
              <a:rPr lang="en-GB" sz="1200" dirty="0" smtClean="0">
                <a:solidFill>
                  <a:schemeClr val="tx1"/>
                </a:solidFill>
              </a:rPr>
              <a:t>Metering </a:t>
            </a:r>
            <a:r>
              <a:rPr lang="en-GB" sz="1200" dirty="0">
                <a:solidFill>
                  <a:schemeClr val="tx1"/>
                </a:solidFill>
              </a:rPr>
              <a:t>Equipment is installed and new supply at COH is </a:t>
            </a:r>
            <a:r>
              <a:rPr lang="en-GB" sz="1200" dirty="0" smtClean="0">
                <a:solidFill>
                  <a:schemeClr val="tx1"/>
                </a:solidFill>
              </a:rPr>
              <a:t>live, this will help analyse energy usage</a:t>
            </a:r>
            <a:endParaRPr lang="en-GB" sz="1200" dirty="0">
              <a:solidFill>
                <a:schemeClr val="tx1"/>
              </a:solidFill>
            </a:endParaRPr>
          </a:p>
        </p:txBody>
      </p:sp>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action to the </a:t>
            </a:r>
            <a:r>
              <a:rPr lang="en-GB" sz="3200" dirty="0">
                <a:solidFill>
                  <a:schemeClr val="bg1">
                    <a:lumMod val="95000"/>
                  </a:schemeClr>
                </a:solidFill>
              </a:rPr>
              <a:t>Environment</a:t>
            </a:r>
          </a:p>
        </p:txBody>
      </p:sp>
      <p:sp>
        <p:nvSpPr>
          <p:cNvPr id="9" name="Rounded Rectangle 8"/>
          <p:cNvSpPr/>
          <p:nvPr/>
        </p:nvSpPr>
        <p:spPr>
          <a:xfrm>
            <a:off x="457200" y="5138928"/>
            <a:ext cx="8098536" cy="1307592"/>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100" b="1" i="0" dirty="0">
                <a:solidFill>
                  <a:srgbClr val="000000"/>
                </a:solidFill>
                <a:effectLst/>
              </a:rPr>
              <a:t>The Royal Horticultural Society (RHS)</a:t>
            </a:r>
            <a:r>
              <a:rPr lang="en-GB" sz="1100" b="0" i="0" dirty="0">
                <a:solidFill>
                  <a:srgbClr val="000000"/>
                </a:solidFill>
                <a:effectLst/>
              </a:rPr>
              <a:t> is the UK’s leading gardening charity. </a:t>
            </a:r>
            <a:r>
              <a:rPr lang="en-GB" sz="1100" b="0" i="0" dirty="0" smtClean="0">
                <a:solidFill>
                  <a:srgbClr val="000000"/>
                </a:solidFill>
                <a:effectLst/>
              </a:rPr>
              <a:t> Healing </a:t>
            </a:r>
            <a:r>
              <a:rPr lang="en-GB" sz="1100" dirty="0" smtClean="0">
                <a:solidFill>
                  <a:srgbClr val="000000"/>
                </a:solidFill>
              </a:rPr>
              <a:t>Gardens </a:t>
            </a:r>
            <a:r>
              <a:rPr lang="en-GB" sz="1100" b="0" i="0" dirty="0" smtClean="0">
                <a:solidFill>
                  <a:srgbClr val="000000"/>
                </a:solidFill>
                <a:effectLst/>
              </a:rPr>
              <a:t>aim </a:t>
            </a:r>
            <a:r>
              <a:rPr lang="en-GB" sz="1100" b="0" i="0" dirty="0">
                <a:solidFill>
                  <a:srgbClr val="000000"/>
                </a:solidFill>
                <a:effectLst/>
              </a:rPr>
              <a:t>to enrich everyone’s life through plants, and make the UK a greener and more beautiful </a:t>
            </a:r>
            <a:r>
              <a:rPr lang="en-GB" sz="1100" b="0" i="0" dirty="0" smtClean="0">
                <a:solidFill>
                  <a:srgbClr val="000000"/>
                </a:solidFill>
                <a:effectLst/>
              </a:rPr>
              <a:t>place. Scientific </a:t>
            </a:r>
            <a:r>
              <a:rPr lang="en-GB" sz="1100" b="0" i="0" dirty="0">
                <a:solidFill>
                  <a:srgbClr val="000000"/>
                </a:solidFill>
                <a:effectLst/>
              </a:rPr>
              <a:t>research is now backing up what garden designers have long understood about specific garden elements that encourage recovery from physical and mental fatigue. Evolutionary biology even influences our responses to landscapes. People prefer views that are reminiscent of the savannas where humans evolved. Throughout human history, trees and water have signalled an oasis, while flowering plants have been a sign of possible food.</a:t>
            </a:r>
          </a:p>
          <a:p>
            <a:r>
              <a:rPr lang="en-GB" sz="1100" dirty="0">
                <a:solidFill>
                  <a:srgbClr val="000000"/>
                </a:solidFill>
              </a:rPr>
              <a:t>Planning decision is due imminently and we hope to start creating the healing gardens in 2024.</a:t>
            </a:r>
            <a:endParaRPr lang="en-GB" sz="1100" b="0" i="0" dirty="0">
              <a:solidFill>
                <a:srgbClr val="000000"/>
              </a:solidFill>
              <a:effectLst/>
            </a:endParaRPr>
          </a:p>
        </p:txBody>
      </p:sp>
      <p:sp>
        <p:nvSpPr>
          <p:cNvPr id="10" name="TextBox 9"/>
          <p:cNvSpPr txBox="1"/>
          <p:nvPr/>
        </p:nvSpPr>
        <p:spPr>
          <a:xfrm>
            <a:off x="146304" y="1499466"/>
            <a:ext cx="5071648" cy="369332"/>
          </a:xfrm>
          <a:prstGeom prst="rect">
            <a:avLst/>
          </a:prstGeom>
          <a:noFill/>
        </p:spPr>
        <p:txBody>
          <a:bodyPr wrap="square" rtlCol="0">
            <a:spAutoFit/>
          </a:bodyPr>
          <a:lstStyle/>
          <a:p>
            <a:r>
              <a:rPr lang="en-GB" dirty="0">
                <a:solidFill>
                  <a:schemeClr val="accent1"/>
                </a:solidFill>
              </a:rPr>
              <a:t>What have we done since last Dashboard – May 23</a:t>
            </a:r>
          </a:p>
        </p:txBody>
      </p:sp>
      <p:sp>
        <p:nvSpPr>
          <p:cNvPr id="11" name="TextBox 10"/>
          <p:cNvSpPr txBox="1"/>
          <p:nvPr/>
        </p:nvSpPr>
        <p:spPr>
          <a:xfrm>
            <a:off x="5440299" y="1462468"/>
            <a:ext cx="2518410" cy="369332"/>
          </a:xfrm>
          <a:prstGeom prst="rect">
            <a:avLst/>
          </a:prstGeom>
          <a:noFill/>
        </p:spPr>
        <p:txBody>
          <a:bodyPr wrap="square" rtlCol="0">
            <a:spAutoFit/>
          </a:bodyPr>
          <a:lstStyle/>
          <a:p>
            <a:r>
              <a:rPr lang="en-GB" dirty="0">
                <a:solidFill>
                  <a:schemeClr val="accent1"/>
                </a:solidFill>
              </a:rPr>
              <a:t>What are we going to do</a:t>
            </a:r>
          </a:p>
        </p:txBody>
      </p:sp>
      <p:sp>
        <p:nvSpPr>
          <p:cNvPr id="12" name="TextBox 11"/>
          <p:cNvSpPr txBox="1"/>
          <p:nvPr/>
        </p:nvSpPr>
        <p:spPr>
          <a:xfrm>
            <a:off x="457200" y="4809172"/>
            <a:ext cx="2945892" cy="369332"/>
          </a:xfrm>
          <a:prstGeom prst="rect">
            <a:avLst/>
          </a:prstGeom>
          <a:noFill/>
        </p:spPr>
        <p:txBody>
          <a:bodyPr wrap="square" rtlCol="0">
            <a:spAutoFit/>
          </a:bodyPr>
          <a:lstStyle/>
          <a:p>
            <a:r>
              <a:rPr lang="en-GB" dirty="0">
                <a:solidFill>
                  <a:schemeClr val="accent1"/>
                </a:solidFill>
              </a:rPr>
              <a:t>Case Study</a:t>
            </a:r>
          </a:p>
        </p:txBody>
      </p:sp>
      <p:sp>
        <p:nvSpPr>
          <p:cNvPr id="13" name="Rounded Rectangle 12"/>
          <p:cNvSpPr/>
          <p:nvPr/>
        </p:nvSpPr>
        <p:spPr>
          <a:xfrm>
            <a:off x="4902414" y="1831800"/>
            <a:ext cx="3989832" cy="307238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GB" sz="1200" dirty="0">
              <a:solidFill>
                <a:prstClr val="black"/>
              </a:solidFill>
            </a:endParaRPr>
          </a:p>
          <a:p>
            <a:pPr marL="171450" indent="-171450">
              <a:buFont typeface="Arial" panose="020B0604020202020204" pitchFamily="34" charset="0"/>
              <a:buChar char="•"/>
              <a:defRPr/>
            </a:pPr>
            <a:endParaRPr lang="en-GB" sz="1200" dirty="0">
              <a:solidFill>
                <a:schemeClr val="tx1"/>
              </a:solidFill>
            </a:endParaRPr>
          </a:p>
          <a:p>
            <a:pPr marL="171450" indent="-171450">
              <a:buFont typeface="Arial" panose="020B0604020202020204" pitchFamily="34" charset="0"/>
              <a:buChar char="•"/>
              <a:defRPr/>
            </a:pPr>
            <a:r>
              <a:rPr lang="en-GB" sz="1200" dirty="0">
                <a:solidFill>
                  <a:schemeClr val="tx1"/>
                </a:solidFill>
              </a:rPr>
              <a:t>Royal Horticultural Society (RHS) Healing Gardens</a:t>
            </a:r>
          </a:p>
          <a:p>
            <a:pPr marL="171450" indent="-171450">
              <a:buFont typeface="Arial" panose="020B0604020202020204" pitchFamily="34" charset="0"/>
              <a:buChar char="•"/>
              <a:defRPr/>
            </a:pPr>
            <a:r>
              <a:rPr lang="en-GB" sz="1200" dirty="0">
                <a:solidFill>
                  <a:schemeClr val="tx1"/>
                </a:solidFill>
              </a:rPr>
              <a:t>Green Plan being presented to Trust Board on 11</a:t>
            </a:r>
            <a:r>
              <a:rPr lang="en-GB" sz="1200" baseline="30000" dirty="0">
                <a:solidFill>
                  <a:schemeClr val="tx1"/>
                </a:solidFill>
              </a:rPr>
              <a:t>th</a:t>
            </a:r>
            <a:r>
              <a:rPr lang="en-GB" sz="1200" dirty="0">
                <a:solidFill>
                  <a:schemeClr val="tx1"/>
                </a:solidFill>
              </a:rPr>
              <a:t> January 2024</a:t>
            </a:r>
          </a:p>
          <a:p>
            <a:pPr marL="171450" indent="-171450">
              <a:buFont typeface="Arial" panose="020B0604020202020204" pitchFamily="34" charset="0"/>
              <a:buChar char="•"/>
              <a:defRPr/>
            </a:pPr>
            <a:r>
              <a:rPr lang="en-GB" sz="1200" dirty="0">
                <a:solidFill>
                  <a:schemeClr val="tx1"/>
                </a:solidFill>
              </a:rPr>
              <a:t>Detailed action plans to follow the Green Plan</a:t>
            </a:r>
          </a:p>
          <a:p>
            <a:pPr marL="171450" indent="-171450">
              <a:buFont typeface="Arial" panose="020B0604020202020204" pitchFamily="34" charset="0"/>
              <a:buChar char="•"/>
              <a:defRPr/>
            </a:pPr>
            <a:r>
              <a:rPr lang="en-GB" sz="1200" dirty="0">
                <a:solidFill>
                  <a:schemeClr val="tx1"/>
                </a:solidFill>
              </a:rPr>
              <a:t>Looking at opportunities for Cycle Repair and Storage facilities.</a:t>
            </a:r>
          </a:p>
          <a:p>
            <a:pPr marL="171450" indent="-171450">
              <a:buFont typeface="Arial" panose="020B0604020202020204" pitchFamily="34" charset="0"/>
              <a:buChar char="•"/>
              <a:defRPr/>
            </a:pPr>
            <a:r>
              <a:rPr lang="en-GB" sz="1200" dirty="0" smtClean="0">
                <a:solidFill>
                  <a:schemeClr val="tx1"/>
                </a:solidFill>
              </a:rPr>
              <a:t>Redefining </a:t>
            </a:r>
            <a:r>
              <a:rPr lang="en-GB" sz="1200" dirty="0">
                <a:solidFill>
                  <a:schemeClr val="tx1"/>
                </a:solidFill>
              </a:rPr>
              <a:t>the governance structure and reporting of the Sustainability Steering Group</a:t>
            </a:r>
          </a:p>
          <a:p>
            <a:pPr marL="171450" indent="-171450">
              <a:buFont typeface="Arial" panose="020B0604020202020204" pitchFamily="34" charset="0"/>
              <a:buChar char="•"/>
              <a:defRPr/>
            </a:pPr>
            <a:r>
              <a:rPr lang="en-GB" sz="1200" dirty="0">
                <a:solidFill>
                  <a:schemeClr val="tx1"/>
                </a:solidFill>
              </a:rPr>
              <a:t>Colchester Hospital Electrical Infrastructure Upgrade - Thor Five Project is to extend the new hospital HV supply to the Main Hospital sub-stations to replace the existing UKPN supplies - now out to </a:t>
            </a:r>
            <a:r>
              <a:rPr lang="en-GB" sz="1200" dirty="0" smtClean="0">
                <a:solidFill>
                  <a:schemeClr val="tx1"/>
                </a:solidFill>
              </a:rPr>
              <a:t>Tender</a:t>
            </a:r>
          </a:p>
          <a:p>
            <a:pPr marL="171450" indent="-171450">
              <a:buFont typeface="Arial" panose="020B0604020202020204" pitchFamily="34" charset="0"/>
              <a:buChar char="•"/>
              <a:defRPr/>
            </a:pPr>
            <a:r>
              <a:rPr lang="en-GB" sz="1200" dirty="0" smtClean="0">
                <a:solidFill>
                  <a:schemeClr val="tx1"/>
                </a:solidFill>
              </a:rPr>
              <a:t>All new builds will be fitted with Solar Panels</a:t>
            </a:r>
            <a:endParaRPr lang="en-GB" sz="1200" dirty="0">
              <a:solidFill>
                <a:schemeClr val="tx1"/>
              </a:solidFill>
            </a:endParaRPr>
          </a:p>
          <a:p>
            <a:pPr marL="171450" indent="-171450">
              <a:buFont typeface="Arial" panose="020B0604020202020204" pitchFamily="34" charset="0"/>
              <a:buChar char="•"/>
              <a:defRPr/>
            </a:pPr>
            <a:endParaRPr lang="en-GB" sz="1200" dirty="0">
              <a:solidFill>
                <a:schemeClr val="tx1"/>
              </a:solidFill>
            </a:endParaRPr>
          </a:p>
          <a:p>
            <a:pPr>
              <a:defRPr/>
            </a:pPr>
            <a:endParaRPr lang="en-GB" sz="1200" dirty="0">
              <a:solidFill>
                <a:prstClr val="black"/>
              </a:solidFill>
            </a:endParaRPr>
          </a:p>
          <a:p>
            <a:pPr lvl="0">
              <a:defRPr/>
            </a:pPr>
            <a:endParaRPr lang="en-GB" sz="1200" dirty="0">
              <a:solidFill>
                <a:schemeClr val="tx1"/>
              </a:solidFill>
            </a:endParaRPr>
          </a:p>
        </p:txBody>
      </p:sp>
    </p:spTree>
    <p:extLst>
      <p:ext uri="{BB962C8B-B14F-4D97-AF65-F5344CB8AC3E}">
        <p14:creationId xmlns:p14="http://schemas.microsoft.com/office/powerpoint/2010/main" val="961354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How we are measuring our progress </a:t>
            </a:r>
            <a:r>
              <a:rPr lang="en-GB" sz="3200" dirty="0" smtClean="0">
                <a:solidFill>
                  <a:srgbClr val="FFC000"/>
                </a:solidFill>
              </a:rPr>
              <a:t>to the  </a:t>
            </a:r>
            <a:r>
              <a:rPr lang="en-GB" sz="3200" dirty="0" smtClean="0">
                <a:solidFill>
                  <a:schemeClr val="bg1">
                    <a:lumMod val="95000"/>
                  </a:schemeClr>
                </a:solidFill>
              </a:rPr>
              <a:t>Environment</a:t>
            </a:r>
            <a:endParaRPr lang="en-GB" sz="3200" dirty="0">
              <a:solidFill>
                <a:schemeClr val="bg1">
                  <a:lumMod val="9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0527594"/>
              </p:ext>
            </p:extLst>
          </p:nvPr>
        </p:nvGraphicFramePr>
        <p:xfrm>
          <a:off x="619506" y="1957724"/>
          <a:ext cx="7886700" cy="3227604"/>
        </p:xfrm>
        <a:graphic>
          <a:graphicData uri="http://schemas.openxmlformats.org/drawingml/2006/table">
            <a:tbl>
              <a:tblPr firstRow="1" bandRow="1">
                <a:tableStyleId>{5C22544A-7EE6-4342-B048-85BDC9FD1C3A}</a:tableStyleId>
              </a:tblPr>
              <a:tblGrid>
                <a:gridCol w="1729396">
                  <a:extLst>
                    <a:ext uri="{9D8B030D-6E8A-4147-A177-3AD203B41FA5}">
                      <a16:colId xmlns:a16="http://schemas.microsoft.com/office/drawing/2014/main" val="2008253147"/>
                    </a:ext>
                  </a:extLst>
                </a:gridCol>
                <a:gridCol w="1780967">
                  <a:extLst>
                    <a:ext uri="{9D8B030D-6E8A-4147-A177-3AD203B41FA5}">
                      <a16:colId xmlns:a16="http://schemas.microsoft.com/office/drawing/2014/main" val="1971463413"/>
                    </a:ext>
                  </a:extLst>
                </a:gridCol>
                <a:gridCol w="4376337">
                  <a:extLst>
                    <a:ext uri="{9D8B030D-6E8A-4147-A177-3AD203B41FA5}">
                      <a16:colId xmlns:a16="http://schemas.microsoft.com/office/drawing/2014/main" val="3221462096"/>
                    </a:ext>
                  </a:extLst>
                </a:gridCol>
              </a:tblGrid>
              <a:tr h="699520">
                <a:tc>
                  <a:txBody>
                    <a:bodyPr/>
                    <a:lstStyle/>
                    <a:p>
                      <a:pPr algn="ctr">
                        <a:lnSpc>
                          <a:spcPct val="107000"/>
                        </a:lnSpc>
                        <a:spcAft>
                          <a:spcPts val="0"/>
                        </a:spcAft>
                      </a:pPr>
                      <a:r>
                        <a:rPr lang="en-GB" sz="1100" kern="1200" dirty="0">
                          <a:effectLst/>
                        </a:rPr>
                        <a:t>BENEFIT TO PEOPLE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gn="ctr">
                        <a:lnSpc>
                          <a:spcPct val="107000"/>
                        </a:lnSpc>
                        <a:spcAft>
                          <a:spcPts val="0"/>
                        </a:spcAft>
                      </a:pPr>
                      <a:r>
                        <a:rPr lang="en-GB" sz="1100" kern="1200" dirty="0">
                          <a:effectLst/>
                        </a:rPr>
                        <a:t>MEASURE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gn="ctr">
                        <a:lnSpc>
                          <a:spcPct val="107000"/>
                        </a:lnSpc>
                        <a:spcAft>
                          <a:spcPts val="0"/>
                        </a:spcAft>
                      </a:pPr>
                      <a:r>
                        <a:rPr lang="en-GB" sz="1100" kern="1200" dirty="0">
                          <a:effectLst/>
                        </a:rPr>
                        <a:t>DATA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710152674"/>
                  </a:ext>
                </a:extLst>
              </a:tr>
              <a:tr h="598013">
                <a:tc>
                  <a:txBody>
                    <a:bodyPr/>
                    <a:lstStyle/>
                    <a:p>
                      <a:pPr>
                        <a:lnSpc>
                          <a:spcPct val="107000"/>
                        </a:lnSpc>
                        <a:spcAft>
                          <a:spcPts val="0"/>
                        </a:spcAft>
                      </a:pPr>
                      <a:r>
                        <a:rPr lang="en-GB" sz="800" kern="1200" dirty="0">
                          <a:effectLst/>
                        </a:rPr>
                        <a:t>Being served by organisations that enable and support use of active and sustainable travel options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800" kern="1200" dirty="0">
                          <a:effectLst/>
                        </a:rPr>
                        <a:t>Proportion of on-site car parking spaces that are electric vehicle charging stations (%) (Green Plan / ERIC)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900" dirty="0">
                          <a:effectLst/>
                        </a:rPr>
                        <a:t>12 spaces – as at Nov 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3573797065"/>
                  </a:ext>
                </a:extLst>
              </a:tr>
              <a:tr h="650502">
                <a:tc>
                  <a:txBody>
                    <a:bodyPr/>
                    <a:lstStyle/>
                    <a:p>
                      <a:pPr>
                        <a:lnSpc>
                          <a:spcPct val="107000"/>
                        </a:lnSpc>
                        <a:spcAft>
                          <a:spcPts val="0"/>
                        </a:spcAft>
                      </a:pPr>
                      <a:r>
                        <a:rPr lang="en-GB" sz="800" kern="1200" dirty="0">
                          <a:effectLst/>
                        </a:rPr>
                        <a:t>Have cleaner air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800" kern="1200" dirty="0">
                          <a:effectLst/>
                        </a:rPr>
                        <a:t>Total carbon equivalent emissions resulting from building energy use (ktCO2e) (Green Plan / ERIC)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900" dirty="0">
                          <a:effectLst/>
                        </a:rPr>
                        <a:t>Carbon equivalent energy emissions Gas = 7 KtCO2e</a:t>
                      </a:r>
                    </a:p>
                    <a:p>
                      <a:pPr>
                        <a:lnSpc>
                          <a:spcPct val="107000"/>
                        </a:lnSpc>
                        <a:spcAft>
                          <a:spcPts val="0"/>
                        </a:spcAft>
                      </a:pPr>
                      <a:r>
                        <a:rPr lang="en-GB" sz="900" dirty="0">
                          <a:effectLst/>
                        </a:rPr>
                        <a:t>Carbon equivalent energy emissions Electricity = 9 KtCO2e</a:t>
                      </a:r>
                    </a:p>
                    <a:p>
                      <a:pPr>
                        <a:lnSpc>
                          <a:spcPct val="107000"/>
                        </a:lnSpc>
                        <a:spcAft>
                          <a:spcPts val="0"/>
                        </a:spcAft>
                      </a:pPr>
                      <a:r>
                        <a:rPr lang="en-GB" sz="900" dirty="0">
                          <a:effectLst/>
                        </a:rPr>
                        <a:t>Carbon equivalent energy emissions Waste = 1 KtCO2e</a:t>
                      </a:r>
                    </a:p>
                    <a:p>
                      <a:pPr>
                        <a:lnSpc>
                          <a:spcPct val="107000"/>
                        </a:lnSpc>
                        <a:spcAft>
                          <a:spcPts val="0"/>
                        </a:spcAft>
                      </a:pPr>
                      <a:r>
                        <a:rPr lang="en-GB" sz="900" dirty="0">
                          <a:effectLst/>
                        </a:rPr>
                        <a:t>Carbon equivalent energy emissions Hot water &amp; Steam = 4 </a:t>
                      </a:r>
                      <a:r>
                        <a:rPr lang="en-GB" sz="900" dirty="0" smtClean="0">
                          <a:effectLst/>
                        </a:rPr>
                        <a:t>KtCO2e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2785122151"/>
                  </a:ext>
                </a:extLst>
              </a:tr>
              <a:tr h="466891">
                <a:tc>
                  <a:txBody>
                    <a:bodyPr/>
                    <a:lstStyle/>
                    <a:p>
                      <a:pPr>
                        <a:lnSpc>
                          <a:spcPct val="107000"/>
                        </a:lnSpc>
                        <a:spcAft>
                          <a:spcPts val="0"/>
                        </a:spcAft>
                      </a:pPr>
                      <a:r>
                        <a:rPr lang="en-GB" sz="800" kern="1200" dirty="0">
                          <a:effectLst/>
                        </a:rPr>
                        <a:t>Being served by organisations that promote environmentally sustainable products and practices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800" kern="1200" dirty="0">
                          <a:effectLst/>
                        </a:rPr>
                        <a:t>If a waste reuse scheme exists, carbon savings from this scheme (CO2e tonnes) (Green Plan / ERIC)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900" dirty="0">
                          <a:effectLst/>
                        </a:rPr>
                        <a:t>Furniture reuse has saved 18.3t CO2e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1020266893"/>
                  </a:ext>
                </a:extLst>
              </a:tr>
              <a:tr h="335769">
                <a:tc>
                  <a:txBody>
                    <a:bodyPr/>
                    <a:lstStyle/>
                    <a:p>
                      <a:pPr>
                        <a:lnSpc>
                          <a:spcPct val="107000"/>
                        </a:lnSpc>
                        <a:spcAft>
                          <a:spcPts val="0"/>
                        </a:spcAft>
                      </a:pPr>
                      <a:r>
                        <a:rPr lang="en-GB" sz="800" kern="1200" dirty="0">
                          <a:effectLst/>
                        </a:rPr>
                        <a:t>Have cleaner air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800" kern="1200" dirty="0">
                          <a:effectLst/>
                        </a:rPr>
                        <a:t>Proportion of fleet vehicles that are LEV (%) (Green Plan / ERIC)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900" dirty="0">
                          <a:effectLst/>
                        </a:rPr>
                        <a:t>TBA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2218056056"/>
                  </a:ext>
                </a:extLst>
              </a:tr>
              <a:tr h="466891">
                <a:tc>
                  <a:txBody>
                    <a:bodyPr/>
                    <a:lstStyle/>
                    <a:p>
                      <a:pPr>
                        <a:lnSpc>
                          <a:spcPct val="107000"/>
                        </a:lnSpc>
                        <a:spcAft>
                          <a:spcPts val="0"/>
                        </a:spcAft>
                      </a:pPr>
                      <a:r>
                        <a:rPr lang="en-GB" sz="800" kern="1200" dirty="0">
                          <a:effectLst/>
                        </a:rPr>
                        <a:t>Have cleaner air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800" kern="1200" dirty="0">
                          <a:effectLst/>
                        </a:rPr>
                        <a:t>Carbon savings from investment in energy efficient schemes (CO2e tonnes (Green Plan / ERIC)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tc>
                  <a:txBody>
                    <a:bodyPr/>
                    <a:lstStyle/>
                    <a:p>
                      <a:pPr>
                        <a:lnSpc>
                          <a:spcPct val="107000"/>
                        </a:lnSpc>
                        <a:spcAft>
                          <a:spcPts val="0"/>
                        </a:spcAft>
                      </a:pPr>
                      <a:r>
                        <a:rPr lang="en-GB" sz="900" dirty="0">
                          <a:effectLst/>
                        </a:rPr>
                        <a:t>350 (CO2e (tonnes)) 22/23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526" marR="73526" marT="36763" marB="36763"/>
                </a:tc>
                <a:extLst>
                  <a:ext uri="{0D108BD9-81ED-4DB2-BD59-A6C34878D82A}">
                    <a16:rowId xmlns:a16="http://schemas.microsoft.com/office/drawing/2014/main" val="3072431970"/>
                  </a:ext>
                </a:extLst>
              </a:tr>
            </a:tbl>
          </a:graphicData>
        </a:graphic>
      </p:graphicFrame>
    </p:spTree>
    <p:extLst>
      <p:ext uri="{BB962C8B-B14F-4D97-AF65-F5344CB8AC3E}">
        <p14:creationId xmlns:p14="http://schemas.microsoft.com/office/powerpoint/2010/main" val="2920161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t>
            </a:r>
            <a:r>
              <a:rPr lang="en-GB" sz="3200" dirty="0" smtClean="0">
                <a:solidFill>
                  <a:srgbClr val="FFC000"/>
                </a:solidFill>
              </a:rPr>
              <a:t>as </a:t>
            </a:r>
            <a:r>
              <a:rPr lang="en-GB" sz="3200" dirty="0">
                <a:solidFill>
                  <a:schemeClr val="bg1">
                    <a:lumMod val="95000"/>
                  </a:schemeClr>
                </a:solidFill>
              </a:rPr>
              <a:t>L</a:t>
            </a:r>
            <a:r>
              <a:rPr lang="en-GB" sz="3200" dirty="0" smtClean="0">
                <a:solidFill>
                  <a:schemeClr val="bg1">
                    <a:lumMod val="95000"/>
                  </a:schemeClr>
                </a:solidFill>
              </a:rPr>
              <a:t>and and Asset Owners</a:t>
            </a:r>
            <a:endParaRPr lang="en-GB" sz="3200" dirty="0">
              <a:solidFill>
                <a:schemeClr val="bg1">
                  <a:lumMod val="95000"/>
                </a:schemeClr>
              </a:solidFill>
            </a:endParaRPr>
          </a:p>
        </p:txBody>
      </p:sp>
      <p:pic>
        <p:nvPicPr>
          <p:cNvPr id="3" name="Picture 2"/>
          <p:cNvPicPr>
            <a:picLocks noChangeAspect="1"/>
          </p:cNvPicPr>
          <p:nvPr/>
        </p:nvPicPr>
        <p:blipFill>
          <a:blip r:embed="rId2"/>
          <a:stretch>
            <a:fillRect/>
          </a:stretch>
        </p:blipFill>
        <p:spPr>
          <a:xfrm>
            <a:off x="435561" y="1445388"/>
            <a:ext cx="8108285" cy="4574858"/>
          </a:xfrm>
          <a:prstGeom prst="rect">
            <a:avLst/>
          </a:prstGeom>
        </p:spPr>
      </p:pic>
    </p:spTree>
    <p:extLst>
      <p:ext uri="{BB962C8B-B14F-4D97-AF65-F5344CB8AC3E}">
        <p14:creationId xmlns:p14="http://schemas.microsoft.com/office/powerpoint/2010/main" val="229390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0175" y="1991092"/>
            <a:ext cx="4059649" cy="1971647"/>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1100" dirty="0">
                <a:solidFill>
                  <a:schemeClr val="tx1"/>
                </a:solidFill>
              </a:rPr>
              <a:t>Clacton Community Diagnostic Centre (CDC) Phase 1 &amp; 2 are complete – Delivery of CT, MRI, Xray, Ultrasound, Cardio-Respiratory and Blood Testing.</a:t>
            </a:r>
          </a:p>
          <a:p>
            <a:pPr marL="342900" indent="-342900">
              <a:buFont typeface="Arial" panose="020B0604020202020204" pitchFamily="34" charset="0"/>
              <a:buChar char="•"/>
            </a:pPr>
            <a:r>
              <a:rPr lang="en-GB" sz="1100" dirty="0">
                <a:solidFill>
                  <a:schemeClr val="tx1"/>
                </a:solidFill>
              </a:rPr>
              <a:t>5 years after handing over vacant possession the planning for ECH has been approved and a contractor to develop the site is currently being appointed.</a:t>
            </a:r>
          </a:p>
          <a:p>
            <a:pPr marL="342900" indent="-342900">
              <a:buFont typeface="Arial" panose="020B0604020202020204" pitchFamily="34" charset="0"/>
              <a:buChar char="•"/>
            </a:pPr>
            <a:r>
              <a:rPr lang="en-GB" sz="1100" dirty="0">
                <a:solidFill>
                  <a:schemeClr val="tx1"/>
                </a:solidFill>
              </a:rPr>
              <a:t>Child Health Phase 2 handed over in December 2023 </a:t>
            </a:r>
          </a:p>
          <a:p>
            <a:pPr marL="342900" indent="-342900">
              <a:buFont typeface="Arial" panose="020B0604020202020204" pitchFamily="34" charset="0"/>
              <a:buChar char="•"/>
            </a:pPr>
            <a:r>
              <a:rPr lang="de-DE" sz="1100" dirty="0">
                <a:solidFill>
                  <a:schemeClr val="tx1"/>
                </a:solidFill>
              </a:rPr>
              <a:t>Tier Scooter Hub scheme – Colchester Hospital</a:t>
            </a:r>
          </a:p>
          <a:p>
            <a:pPr marL="342900" indent="-342900">
              <a:buFont typeface="Arial" panose="020B0604020202020204" pitchFamily="34" charset="0"/>
              <a:buChar char="•"/>
            </a:pPr>
            <a:r>
              <a:rPr lang="en-GB" sz="1100" dirty="0">
                <a:solidFill>
                  <a:schemeClr val="tx1"/>
                </a:solidFill>
              </a:rPr>
              <a:t>Engagement with local councils – Climate Summit</a:t>
            </a:r>
          </a:p>
        </p:txBody>
      </p:sp>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action as </a:t>
            </a:r>
            <a:r>
              <a:rPr lang="en-GB" sz="3200" dirty="0">
                <a:solidFill>
                  <a:schemeClr val="bg1">
                    <a:lumMod val="95000"/>
                  </a:schemeClr>
                </a:solidFill>
              </a:rPr>
              <a:t>Land and Assets Owners</a:t>
            </a:r>
          </a:p>
        </p:txBody>
      </p:sp>
      <p:sp>
        <p:nvSpPr>
          <p:cNvPr id="9" name="Rounded Rectangle 8"/>
          <p:cNvSpPr/>
          <p:nvPr/>
        </p:nvSpPr>
        <p:spPr>
          <a:xfrm>
            <a:off x="219456" y="4303553"/>
            <a:ext cx="8642748" cy="2413550"/>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solidFill>
                  <a:schemeClr val="tx1"/>
                </a:solidFill>
              </a:rPr>
              <a:t>The Suffolk Climate Change Partnership (SCCP)</a:t>
            </a:r>
            <a:r>
              <a:rPr lang="en-GB" sz="1200" dirty="0">
                <a:solidFill>
                  <a:schemeClr val="tx1"/>
                </a:solidFill>
              </a:rPr>
              <a:t> consists of all of Suffolk’s Local Authorities. Since 2009 they have been working with other organisations locally including Groundwork East, the Environment Agency and the University of Suffolk.  They have a shared interest in supporting Suffolk’s communities, businesses and residents to reduce their carbon emissions, realise the economic benefits of reducing energy consumption and adapt to the future impacts of climate change.</a:t>
            </a:r>
          </a:p>
          <a:p>
            <a:r>
              <a:rPr lang="en-GB" sz="1200" dirty="0">
                <a:solidFill>
                  <a:schemeClr val="tx1"/>
                </a:solidFill>
              </a:rPr>
              <a:t>SCCP’s vision is for Suffolk to be an exemplar in tackling climate change and protecting and enhancing its natural environment and to be the county with the greatest reduction in carbon emissions.</a:t>
            </a:r>
          </a:p>
          <a:p>
            <a:r>
              <a:rPr lang="en-GB" sz="1200" dirty="0">
                <a:solidFill>
                  <a:schemeClr val="tx1"/>
                </a:solidFill>
              </a:rPr>
              <a:t>In 2019 SCCP’s Local Authority members each declared a ‘climate emergency’. As part of this, they are working together with partners across the county and region towards the aspiration of making the county of Suffolk carbon neutral by 2030.</a:t>
            </a:r>
          </a:p>
          <a:p>
            <a:r>
              <a:rPr lang="en-GB" sz="1200" dirty="0">
                <a:solidFill>
                  <a:schemeClr val="tx1"/>
                </a:solidFill>
              </a:rPr>
              <a:t>The Suffolk Climate Emergency Plan was agreed by Suffolk’s Public Sector Leaders and supports their commitment to addressing the urgent need to deal with the climate emergency. </a:t>
            </a:r>
          </a:p>
          <a:p>
            <a:r>
              <a:rPr lang="en-GB" sz="1200" dirty="0">
                <a:solidFill>
                  <a:schemeClr val="tx1"/>
                </a:solidFill>
              </a:rPr>
              <a:t>SCCP are proud to be members of Fit for the Future, a thriving sustainability network of more than 100 organisations from the not-for-profit sector and beyond. As a collective with similar challenges, Fit for the Future members are collaborating and innovating to find practical solution to the impacts of climate-change. </a:t>
            </a:r>
          </a:p>
        </p:txBody>
      </p:sp>
      <p:sp>
        <p:nvSpPr>
          <p:cNvPr id="10" name="TextBox 9"/>
          <p:cNvSpPr txBox="1"/>
          <p:nvPr/>
        </p:nvSpPr>
        <p:spPr>
          <a:xfrm>
            <a:off x="155448" y="1638674"/>
            <a:ext cx="5045726" cy="369332"/>
          </a:xfrm>
          <a:prstGeom prst="rect">
            <a:avLst/>
          </a:prstGeom>
          <a:noFill/>
        </p:spPr>
        <p:txBody>
          <a:bodyPr wrap="square" rtlCol="0">
            <a:spAutoFit/>
          </a:bodyPr>
          <a:lstStyle/>
          <a:p>
            <a:r>
              <a:rPr lang="en-GB" dirty="0">
                <a:solidFill>
                  <a:schemeClr val="accent1"/>
                </a:solidFill>
              </a:rPr>
              <a:t>What have we done since last Dashboard – May 23</a:t>
            </a:r>
          </a:p>
        </p:txBody>
      </p:sp>
      <p:sp>
        <p:nvSpPr>
          <p:cNvPr id="11" name="TextBox 10"/>
          <p:cNvSpPr txBox="1"/>
          <p:nvPr/>
        </p:nvSpPr>
        <p:spPr>
          <a:xfrm>
            <a:off x="5440299" y="1621760"/>
            <a:ext cx="2518410" cy="369332"/>
          </a:xfrm>
          <a:prstGeom prst="rect">
            <a:avLst/>
          </a:prstGeom>
          <a:noFill/>
        </p:spPr>
        <p:txBody>
          <a:bodyPr wrap="square" rtlCol="0">
            <a:spAutoFit/>
          </a:bodyPr>
          <a:lstStyle/>
          <a:p>
            <a:r>
              <a:rPr lang="en-GB" dirty="0">
                <a:solidFill>
                  <a:schemeClr val="accent1"/>
                </a:solidFill>
              </a:rPr>
              <a:t>What are we going to do</a:t>
            </a:r>
          </a:p>
        </p:txBody>
      </p:sp>
      <p:sp>
        <p:nvSpPr>
          <p:cNvPr id="12" name="TextBox 11"/>
          <p:cNvSpPr txBox="1"/>
          <p:nvPr/>
        </p:nvSpPr>
        <p:spPr>
          <a:xfrm>
            <a:off x="155448" y="3956937"/>
            <a:ext cx="2945892" cy="369332"/>
          </a:xfrm>
          <a:prstGeom prst="rect">
            <a:avLst/>
          </a:prstGeom>
          <a:noFill/>
        </p:spPr>
        <p:txBody>
          <a:bodyPr wrap="square" rtlCol="0">
            <a:spAutoFit/>
          </a:bodyPr>
          <a:lstStyle/>
          <a:p>
            <a:r>
              <a:rPr lang="en-GB" dirty="0">
                <a:solidFill>
                  <a:schemeClr val="accent1"/>
                </a:solidFill>
              </a:rPr>
              <a:t>Case Study</a:t>
            </a:r>
          </a:p>
        </p:txBody>
      </p:sp>
      <p:sp>
        <p:nvSpPr>
          <p:cNvPr id="13" name="Rounded Rectangle 12"/>
          <p:cNvSpPr/>
          <p:nvPr/>
        </p:nvSpPr>
        <p:spPr>
          <a:xfrm>
            <a:off x="4703927" y="1991092"/>
            <a:ext cx="3991154" cy="1988561"/>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tx1"/>
                </a:solidFill>
              </a:rPr>
              <a:t>The Essex and Suffolk Elective Orthopaedic Centre (ESEOC) building work continues and due for completion spring 2024</a:t>
            </a:r>
          </a:p>
          <a:p>
            <a:pPr marL="171450" indent="-171450">
              <a:buFont typeface="Arial" panose="020B0604020202020204" pitchFamily="34" charset="0"/>
              <a:buChar char="•"/>
            </a:pPr>
            <a:r>
              <a:rPr lang="en-GB" sz="1100" dirty="0">
                <a:solidFill>
                  <a:schemeClr val="tx1"/>
                </a:solidFill>
              </a:rPr>
              <a:t>Outpatient Endoscopy Unit Colchester Hospital </a:t>
            </a:r>
          </a:p>
          <a:p>
            <a:pPr marL="171450" indent="-171450">
              <a:buFont typeface="Arial" panose="020B0604020202020204" pitchFamily="34" charset="0"/>
              <a:buChar char="•"/>
            </a:pPr>
            <a:r>
              <a:rPr lang="en-GB" sz="1100" dirty="0">
                <a:solidFill>
                  <a:schemeClr val="tx1"/>
                </a:solidFill>
              </a:rPr>
              <a:t>Clacton Community Diagnostic Centre (CDC) Phase 3 due to open January 2024 for the delivery of Endoscopy</a:t>
            </a:r>
          </a:p>
          <a:p>
            <a:pPr marL="171450" indent="-171450">
              <a:buFont typeface="Arial" panose="020B0604020202020204" pitchFamily="34" charset="0"/>
              <a:buChar char="•"/>
            </a:pPr>
            <a:r>
              <a:rPr lang="en-GB" sz="1100" dirty="0">
                <a:solidFill>
                  <a:schemeClr val="tx1"/>
                </a:solidFill>
              </a:rPr>
              <a:t>Ipswich North End Occupation Review Complete – strategy paper currently in draft stage.</a:t>
            </a:r>
          </a:p>
          <a:p>
            <a:pPr marL="171450" indent="-171450">
              <a:buFont typeface="Arial" panose="020B0604020202020204" pitchFamily="34" charset="0"/>
              <a:buChar char="•"/>
            </a:pPr>
            <a:r>
              <a:rPr lang="en-GB" sz="1100" dirty="0">
                <a:solidFill>
                  <a:schemeClr val="tx1"/>
                </a:solidFill>
              </a:rPr>
              <a:t>Child Health Phase 3 due to commence January </a:t>
            </a:r>
            <a:r>
              <a:rPr lang="en-GB" sz="1100" dirty="0" smtClean="0">
                <a:solidFill>
                  <a:schemeClr val="tx1"/>
                </a:solidFill>
              </a:rPr>
              <a:t>2024</a:t>
            </a:r>
          </a:p>
          <a:p>
            <a:pPr marL="171450" indent="-171450">
              <a:buFont typeface="Arial" panose="020B0604020202020204" pitchFamily="34" charset="0"/>
              <a:buChar char="•"/>
            </a:pPr>
            <a:r>
              <a:rPr lang="en-GB" sz="1100" dirty="0" smtClean="0">
                <a:solidFill>
                  <a:schemeClr val="tx1"/>
                </a:solidFill>
              </a:rPr>
              <a:t>Clacton Star Business case submitted to regional and national NHSE for approval</a:t>
            </a:r>
            <a:endParaRPr lang="en-GB" sz="1100" dirty="0">
              <a:solidFill>
                <a:schemeClr val="tx1"/>
              </a:solidFill>
            </a:endParaRPr>
          </a:p>
        </p:txBody>
      </p:sp>
    </p:spTree>
    <p:extLst>
      <p:ext uri="{BB962C8B-B14F-4D97-AF65-F5344CB8AC3E}">
        <p14:creationId xmlns:p14="http://schemas.microsoft.com/office/powerpoint/2010/main" val="3688797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t>
            </a:r>
            <a:r>
              <a:rPr lang="en-GB" sz="3200" dirty="0" smtClean="0">
                <a:solidFill>
                  <a:srgbClr val="FFC000"/>
                </a:solidFill>
              </a:rPr>
              <a:t>to our </a:t>
            </a:r>
            <a:r>
              <a:rPr lang="en-GB" sz="3200" dirty="0" smtClean="0">
                <a:solidFill>
                  <a:schemeClr val="bg1">
                    <a:lumMod val="95000"/>
                  </a:schemeClr>
                </a:solidFill>
              </a:rPr>
              <a:t>Communities</a:t>
            </a:r>
            <a:endParaRPr lang="en-GB" sz="3200" dirty="0">
              <a:solidFill>
                <a:schemeClr val="bg1">
                  <a:lumMod val="95000"/>
                </a:schemeClr>
              </a:solidFill>
            </a:endParaRPr>
          </a:p>
        </p:txBody>
      </p:sp>
      <p:pic>
        <p:nvPicPr>
          <p:cNvPr id="3" name="Picture 2"/>
          <p:cNvPicPr>
            <a:picLocks noChangeAspect="1"/>
          </p:cNvPicPr>
          <p:nvPr/>
        </p:nvPicPr>
        <p:blipFill>
          <a:blip r:embed="rId2"/>
          <a:stretch>
            <a:fillRect/>
          </a:stretch>
        </p:blipFill>
        <p:spPr>
          <a:xfrm>
            <a:off x="350520" y="1445388"/>
            <a:ext cx="8171688" cy="4491424"/>
          </a:xfrm>
          <a:prstGeom prst="rect">
            <a:avLst/>
          </a:prstGeom>
        </p:spPr>
      </p:pic>
    </p:spTree>
    <p:extLst>
      <p:ext uri="{BB962C8B-B14F-4D97-AF65-F5344CB8AC3E}">
        <p14:creationId xmlns:p14="http://schemas.microsoft.com/office/powerpoint/2010/main" val="692048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t>
            </a:r>
            <a:r>
              <a:rPr lang="en-GB" sz="3200" dirty="0" smtClean="0">
                <a:solidFill>
                  <a:srgbClr val="FFC000"/>
                </a:solidFill>
              </a:rPr>
              <a:t>to </a:t>
            </a:r>
            <a:r>
              <a:rPr lang="en-GB" sz="3200" dirty="0" smtClean="0">
                <a:solidFill>
                  <a:schemeClr val="bg1">
                    <a:lumMod val="95000"/>
                  </a:schemeClr>
                </a:solidFill>
              </a:rPr>
              <a:t>the Armed Forces Community</a:t>
            </a:r>
            <a:endParaRPr lang="en-GB" sz="3200" dirty="0">
              <a:solidFill>
                <a:schemeClr val="bg1">
                  <a:lumMod val="95000"/>
                </a:schemeClr>
              </a:solidFill>
            </a:endParaRPr>
          </a:p>
        </p:txBody>
      </p:sp>
      <p:sp>
        <p:nvSpPr>
          <p:cNvPr id="5" name="Rectangle 4"/>
          <p:cNvSpPr/>
          <p:nvPr/>
        </p:nvSpPr>
        <p:spPr>
          <a:xfrm>
            <a:off x="219456" y="1493698"/>
            <a:ext cx="5609844" cy="369332"/>
          </a:xfrm>
          <a:prstGeom prst="rect">
            <a:avLst/>
          </a:prstGeom>
        </p:spPr>
        <p:txBody>
          <a:bodyPr wrap="square">
            <a:spAutoFit/>
          </a:bodyPr>
          <a:lstStyle/>
          <a:p>
            <a:r>
              <a:rPr lang="en-GB" dirty="0" smtClean="0">
                <a:solidFill>
                  <a:schemeClr val="accent1"/>
                </a:solidFill>
              </a:rPr>
              <a:t>What have we done since our last dashboard.</a:t>
            </a:r>
            <a:endParaRPr lang="en-GB" dirty="0">
              <a:solidFill>
                <a:schemeClr val="accent1"/>
              </a:solidFill>
            </a:endParaRPr>
          </a:p>
        </p:txBody>
      </p:sp>
      <p:sp>
        <p:nvSpPr>
          <p:cNvPr id="6" name="Rounded Rectangle 5"/>
          <p:cNvSpPr/>
          <p:nvPr/>
        </p:nvSpPr>
        <p:spPr>
          <a:xfrm>
            <a:off x="146303" y="1792224"/>
            <a:ext cx="6069483" cy="4952705"/>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36000" rtlCol="0" anchor="ctr"/>
          <a:lstStyle/>
          <a:p>
            <a:endParaRPr lang="en-GB" sz="1200" dirty="0" smtClean="0">
              <a:solidFill>
                <a:schemeClr val="tx1"/>
              </a:solidFill>
              <a:latin typeface="Arial" panose="020B0604020202020204" pitchFamily="34" charset="0"/>
              <a:cs typeface="Arial" panose="020B0604020202020204" pitchFamily="34" charset="0"/>
            </a:endParaRPr>
          </a:p>
          <a:p>
            <a:pPr marL="144000" indent="-342900">
              <a:buFont typeface="Arial" panose="020B0604020202020204" pitchFamily="34" charset="0"/>
              <a:buChar char="•"/>
            </a:pPr>
            <a:endParaRPr lang="en-GB" sz="1200" dirty="0" smtClean="0">
              <a:solidFill>
                <a:schemeClr val="tx1"/>
              </a:solidFill>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We have continued our collective ambition in growing armed forces support in our communities. As part of this, we have celebrated / commemorated key events such as:</a:t>
            </a:r>
          </a:p>
          <a:p>
            <a:pPr marL="639763" lvl="1" indent="-182563">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Armed Forces Week</a:t>
            </a:r>
          </a:p>
          <a:p>
            <a:pPr marL="639763" lvl="1" indent="-182563">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Reserve Day</a:t>
            </a:r>
          </a:p>
          <a:p>
            <a:pPr marL="639763" lvl="1" indent="-182563">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Act of Remembrance</a:t>
            </a:r>
          </a:p>
          <a:p>
            <a:pPr lvl="1"/>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In July 23 ESNEFT were delighted to receive amazing news! We were recognised for our work supporting the armed forces community through the Defence Employer Recognition Scheme ‘Gold’ Award</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
            </a:r>
            <a:br>
              <a:rPr lang="en-GB" sz="1200" dirty="0" smtClean="0">
                <a:solidFill>
                  <a:schemeClr val="tx1"/>
                </a:solidFill>
                <a:latin typeface="Arial" panose="020B0604020202020204" pitchFamily="34" charset="0"/>
                <a:cs typeface="Arial" panose="020B0604020202020204" pitchFamily="34" charset="0"/>
              </a:rPr>
            </a:br>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In </a:t>
            </a:r>
            <a:r>
              <a:rPr lang="en-GB" sz="1200" dirty="0" smtClean="0">
                <a:solidFill>
                  <a:schemeClr val="tx1"/>
                </a:solidFill>
                <a:latin typeface="Arial" panose="020B0604020202020204" pitchFamily="34" charset="0"/>
                <a:cs typeface="Arial" panose="020B0604020202020204" pitchFamily="34" charset="0"/>
              </a:rPr>
              <a:t>September </a:t>
            </a:r>
            <a:r>
              <a:rPr lang="en-GB" sz="1200" dirty="0">
                <a:solidFill>
                  <a:schemeClr val="tx1"/>
                </a:solidFill>
                <a:latin typeface="Arial" panose="020B0604020202020204" pitchFamily="34" charset="0"/>
                <a:cs typeface="Arial" panose="020B0604020202020204" pitchFamily="34" charset="0"/>
              </a:rPr>
              <a:t>23, </a:t>
            </a:r>
            <a:r>
              <a:rPr lang="en-GB" sz="1200" dirty="0" smtClean="0">
                <a:solidFill>
                  <a:schemeClr val="tx1"/>
                </a:solidFill>
                <a:latin typeface="Arial" panose="020B0604020202020204" pitchFamily="34" charset="0"/>
                <a:cs typeface="Arial" panose="020B0604020202020204" pitchFamily="34" charset="0"/>
              </a:rPr>
              <a:t>we </a:t>
            </a:r>
            <a:r>
              <a:rPr lang="en-GB" sz="1200" dirty="0">
                <a:solidFill>
                  <a:schemeClr val="tx1"/>
                </a:solidFill>
                <a:latin typeface="Arial" panose="020B0604020202020204" pitchFamily="34" charset="0"/>
                <a:cs typeface="Arial" panose="020B0604020202020204" pitchFamily="34" charset="0"/>
              </a:rPr>
              <a:t>had the honour and </a:t>
            </a:r>
            <a:r>
              <a:rPr lang="en-GB" sz="1200" dirty="0" smtClean="0">
                <a:solidFill>
                  <a:schemeClr val="tx1"/>
                </a:solidFill>
                <a:latin typeface="Arial" panose="020B0604020202020204" pitchFamily="34" charset="0"/>
                <a:cs typeface="Arial" panose="020B0604020202020204" pitchFamily="34" charset="0"/>
              </a:rPr>
              <a:t>privilege </a:t>
            </a:r>
            <a:r>
              <a:rPr lang="en-GB" sz="1200" dirty="0">
                <a:solidFill>
                  <a:schemeClr val="tx1"/>
                </a:solidFill>
                <a:latin typeface="Arial" panose="020B0604020202020204" pitchFamily="34" charset="0"/>
                <a:cs typeface="Arial" panose="020B0604020202020204" pitchFamily="34" charset="0"/>
              </a:rPr>
              <a:t>to accept our Defence Employer Recognition Scheme ‘Gold’ award at the Churchill War Rooms in London. We celebrated the evening alongside </a:t>
            </a:r>
            <a:r>
              <a:rPr lang="en-GB" sz="1200" dirty="0" smtClean="0">
                <a:solidFill>
                  <a:schemeClr val="tx1"/>
                </a:solidFill>
                <a:latin typeface="Arial" panose="020B0604020202020204" pitchFamily="34" charset="0"/>
                <a:cs typeface="Arial" panose="020B0604020202020204" pitchFamily="34" charset="0"/>
              </a:rPr>
              <a:t>eleven other successful </a:t>
            </a:r>
            <a:r>
              <a:rPr lang="en-GB" sz="1200" dirty="0">
                <a:solidFill>
                  <a:schemeClr val="tx1"/>
                </a:solidFill>
                <a:latin typeface="Arial" panose="020B0604020202020204" pitchFamily="34" charset="0"/>
                <a:cs typeface="Arial" panose="020B0604020202020204" pitchFamily="34" charset="0"/>
              </a:rPr>
              <a:t>organisations across East Anglia</a:t>
            </a:r>
            <a:r>
              <a:rPr lang="en-GB" sz="1200" dirty="0" smtClean="0">
                <a:solidFill>
                  <a:schemeClr val="tx1"/>
                </a:solidFill>
                <a:latin typeface="Arial" panose="020B0604020202020204" pitchFamily="34" charset="0"/>
                <a:cs typeface="Arial" panose="020B0604020202020204" pitchFamily="34" charset="0"/>
              </a:rPr>
              <a:t/>
            </a:r>
            <a:br>
              <a:rPr lang="en-GB" sz="1200" dirty="0" smtClean="0">
                <a:solidFill>
                  <a:schemeClr val="tx1"/>
                </a:solidFill>
                <a:latin typeface="Arial" panose="020B0604020202020204" pitchFamily="34" charset="0"/>
                <a:cs typeface="Arial" panose="020B0604020202020204" pitchFamily="34" charset="0"/>
              </a:rPr>
            </a:br>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In December 23, we </a:t>
            </a:r>
            <a:r>
              <a:rPr lang="en-GB" sz="1200" dirty="0">
                <a:solidFill>
                  <a:schemeClr val="tx1"/>
                </a:solidFill>
                <a:latin typeface="Arial" panose="020B0604020202020204" pitchFamily="34" charset="0"/>
                <a:cs typeface="Arial" panose="020B0604020202020204" pitchFamily="34" charset="0"/>
              </a:rPr>
              <a:t>commissioned Combat 2 Coffee (C2C) to deliver festive drinks to all staff members. The event took place over a two week period covering thirteen ESNEFT sites</a:t>
            </a:r>
            <a:r>
              <a:rPr lang="en-GB" sz="1200" dirty="0" smtClean="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Once again this was a valued opportunity for </a:t>
            </a:r>
            <a:r>
              <a:rPr lang="en-GB" sz="1200" dirty="0" smtClean="0">
                <a:solidFill>
                  <a:schemeClr val="tx1"/>
                </a:solidFill>
                <a:latin typeface="Arial" panose="020B0604020202020204" pitchFamily="34" charset="0"/>
                <a:cs typeface="Arial" panose="020B0604020202020204" pitchFamily="34" charset="0"/>
              </a:rPr>
              <a:t>us </a:t>
            </a:r>
            <a:r>
              <a:rPr lang="en-GB" sz="1200" dirty="0">
                <a:solidFill>
                  <a:schemeClr val="tx1"/>
                </a:solidFill>
                <a:latin typeface="Arial" panose="020B0604020202020204" pitchFamily="34" charset="0"/>
                <a:cs typeface="Arial" panose="020B0604020202020204" pitchFamily="34" charset="0"/>
              </a:rPr>
              <a:t>to work in partnership with local providers </a:t>
            </a:r>
            <a:r>
              <a:rPr lang="en-GB" sz="1200" dirty="0" smtClean="0">
                <a:solidFill>
                  <a:schemeClr val="tx1"/>
                </a:solidFill>
                <a:latin typeface="Arial" panose="020B0604020202020204" pitchFamily="34" charset="0"/>
                <a:cs typeface="Arial" panose="020B0604020202020204" pitchFamily="34" charset="0"/>
              </a:rPr>
              <a:t>– in turn </a:t>
            </a:r>
            <a:r>
              <a:rPr lang="en-GB" sz="1200" dirty="0">
                <a:solidFill>
                  <a:schemeClr val="tx1"/>
                </a:solidFill>
                <a:latin typeface="Arial" panose="020B0604020202020204" pitchFamily="34" charset="0"/>
                <a:cs typeface="Arial" panose="020B0604020202020204" pitchFamily="34" charset="0"/>
              </a:rPr>
              <a:t>increasing awareness of the services and support available </a:t>
            </a:r>
            <a:r>
              <a:rPr lang="en-GB" sz="1200" dirty="0" smtClean="0">
                <a:solidFill>
                  <a:schemeClr val="tx1"/>
                </a:solidFill>
                <a:latin typeface="Arial" panose="020B0604020202020204" pitchFamily="34" charset="0"/>
                <a:cs typeface="Arial" panose="020B0604020202020204" pitchFamily="34" charset="0"/>
              </a:rPr>
              <a:t>to members of our armed forces community. </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514194" y="1558692"/>
            <a:ext cx="2091109" cy="1566808"/>
          </a:xfrm>
          <a:prstGeom prst="rect">
            <a:avLst/>
          </a:prstGeom>
        </p:spPr>
      </p:pic>
      <p:pic>
        <p:nvPicPr>
          <p:cNvPr id="4" name="Picture 3"/>
          <p:cNvPicPr>
            <a:picLocks noChangeAspect="1"/>
          </p:cNvPicPr>
          <p:nvPr/>
        </p:nvPicPr>
        <p:blipFill>
          <a:blip r:embed="rId3"/>
          <a:stretch>
            <a:fillRect/>
          </a:stretch>
        </p:blipFill>
        <p:spPr>
          <a:xfrm>
            <a:off x="6496288" y="3340044"/>
            <a:ext cx="2170608" cy="1447072"/>
          </a:xfrm>
          <a:prstGeom prst="rect">
            <a:avLst/>
          </a:prstGeom>
        </p:spPr>
      </p:pic>
      <p:pic>
        <p:nvPicPr>
          <p:cNvPr id="10" name="Picture 9" descr="https://cloud.rfca.org.uk/index.php/apps/files_sharing/publicpreview/BDBXtaD8cPgArfw?fileId=1089559&amp;file=/ERS%20Gold%20banner%202023.png&amp;x=1280&amp;y=720&amp;a=tru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60" y="3841769"/>
            <a:ext cx="1824732" cy="462210"/>
          </a:xfrm>
          <a:prstGeom prst="rect">
            <a:avLst/>
          </a:prstGeom>
          <a:noFill/>
          <a:extLst/>
        </p:spPr>
      </p:pic>
      <p:pic>
        <p:nvPicPr>
          <p:cNvPr id="9" name="Picture 8"/>
          <p:cNvPicPr>
            <a:picLocks noChangeAspect="1"/>
          </p:cNvPicPr>
          <p:nvPr/>
        </p:nvPicPr>
        <p:blipFill>
          <a:blip r:embed="rId5"/>
          <a:stretch>
            <a:fillRect/>
          </a:stretch>
        </p:blipFill>
        <p:spPr>
          <a:xfrm>
            <a:off x="6514194" y="4875062"/>
            <a:ext cx="2194560" cy="1645920"/>
          </a:xfrm>
          <a:prstGeom prst="rect">
            <a:avLst/>
          </a:prstGeom>
        </p:spPr>
      </p:pic>
    </p:spTree>
    <p:extLst>
      <p:ext uri="{BB962C8B-B14F-4D97-AF65-F5344CB8AC3E}">
        <p14:creationId xmlns:p14="http://schemas.microsoft.com/office/powerpoint/2010/main" val="367353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is an Anchor?</a:t>
            </a:r>
            <a:endParaRPr lang="en-GB" sz="3600" dirty="0"/>
          </a:p>
        </p:txBody>
      </p:sp>
      <p:sp>
        <p:nvSpPr>
          <p:cNvPr id="3" name="Content Placeholder 2"/>
          <p:cNvSpPr>
            <a:spLocks noGrp="1"/>
          </p:cNvSpPr>
          <p:nvPr>
            <p:ph idx="1"/>
          </p:nvPr>
        </p:nvSpPr>
        <p:spPr>
          <a:xfrm>
            <a:off x="457200" y="1591056"/>
            <a:ext cx="8229600" cy="4636326"/>
          </a:xfrm>
        </p:spPr>
        <p:txBody>
          <a:bodyPr/>
          <a:lstStyle/>
          <a:p>
            <a:r>
              <a:rPr lang="en-GB" sz="2000" b="1" dirty="0"/>
              <a:t>Anchor institutions are large public sector organisations which are rooted in place and connected to their communities, such as universities, local authorities, and hospitals.</a:t>
            </a:r>
          </a:p>
          <a:p>
            <a:r>
              <a:rPr lang="en-GB" sz="1200" dirty="0"/>
              <a:t>Anchors have significant assets and spending power and can consciously use these resources to benefit communities.</a:t>
            </a:r>
          </a:p>
          <a:p>
            <a:r>
              <a:rPr lang="en-GB" sz="1200" dirty="0"/>
              <a:t>As well as providing health services, the NHS can use its resources and influence to maximise its social, economic and environmental impacts (social value) to improve the social determinants of health, health outcomes and reduce health inequalities. </a:t>
            </a:r>
          </a:p>
          <a:p>
            <a:r>
              <a:rPr lang="en-GB" sz="1200" dirty="0"/>
              <a:t>The NHS and wider health and care organisations, working in partnership with communities, local authorities and other public agencies, educational organisations, Voluntary, Community and Social Enterprise (VCSE) organisations and businesses, can make a difference in the following ways:</a:t>
            </a:r>
          </a:p>
          <a:p>
            <a:pPr lvl="1"/>
            <a:r>
              <a:rPr lang="en-GB" sz="1200" b="1" dirty="0"/>
              <a:t>Widening access to quality work:</a:t>
            </a:r>
            <a:r>
              <a:rPr lang="en-GB" sz="1200" dirty="0"/>
              <a:t> Being a good employer, paying people the real living wage and creating opportunities for local communities to develop skills and access jobs in health and care.</a:t>
            </a:r>
          </a:p>
          <a:p>
            <a:pPr lvl="1"/>
            <a:r>
              <a:rPr lang="en-GB" sz="1200" b="1" dirty="0"/>
              <a:t>Purchasing for social benefit:</a:t>
            </a:r>
            <a:r>
              <a:rPr lang="en-GB" sz="1200" dirty="0"/>
              <a:t> Purchasing supplies and services from organisations which consider their environmental, social and economic impacts</a:t>
            </a:r>
          </a:p>
          <a:p>
            <a:pPr lvl="1"/>
            <a:r>
              <a:rPr lang="en-GB" sz="1200" b="1" dirty="0"/>
              <a:t>Using buildings and spaces to support communities: </a:t>
            </a:r>
            <a:r>
              <a:rPr lang="en-GB" sz="1200" dirty="0"/>
              <a:t>Widening access to community spaces, working with partners to support high-quality, affordable housing and supporting the local economy.</a:t>
            </a:r>
          </a:p>
          <a:p>
            <a:pPr lvl="1"/>
            <a:r>
              <a:rPr lang="en-GB" sz="1200" b="1" dirty="0"/>
              <a:t>Reducing its environmental impact:</a:t>
            </a:r>
            <a:r>
              <a:rPr lang="en-GB" sz="1200" dirty="0"/>
              <a:t> Taking action to reduce carbon emissions, consumption and reduce waste and protect and enhance the natural environment.</a:t>
            </a:r>
          </a:p>
          <a:p>
            <a:pPr lvl="1"/>
            <a:r>
              <a:rPr lang="en-GB" sz="1200" b="1" dirty="0"/>
              <a:t>Working closely with local partners: </a:t>
            </a:r>
            <a:r>
              <a:rPr lang="en-GB" sz="1200" dirty="0"/>
              <a:t>Collaborating with communities to help address local priorities and build on their energy and skills; and work with other anchors and partners to increase and scale impact.</a:t>
            </a:r>
          </a:p>
          <a:p>
            <a:endParaRPr lang="en-GB" sz="1200" dirty="0"/>
          </a:p>
        </p:txBody>
      </p:sp>
      <p:sp>
        <p:nvSpPr>
          <p:cNvPr id="4" name="TextBox 3"/>
          <p:cNvSpPr txBox="1"/>
          <p:nvPr/>
        </p:nvSpPr>
        <p:spPr>
          <a:xfrm>
            <a:off x="457200" y="6227382"/>
            <a:ext cx="3191774" cy="261610"/>
          </a:xfrm>
          <a:prstGeom prst="rect">
            <a:avLst/>
          </a:prstGeom>
          <a:noFill/>
        </p:spPr>
        <p:txBody>
          <a:bodyPr wrap="square" rtlCol="0">
            <a:spAutoFit/>
          </a:bodyPr>
          <a:lstStyle/>
          <a:p>
            <a:r>
              <a:rPr lang="en-GB" sz="1100" i="1" dirty="0" smtClean="0"/>
              <a:t>Definition from Health Anchors Learning Network</a:t>
            </a:r>
            <a:endParaRPr lang="en-GB" sz="1100" i="1" dirty="0"/>
          </a:p>
        </p:txBody>
      </p:sp>
    </p:spTree>
    <p:extLst>
      <p:ext uri="{BB962C8B-B14F-4D97-AF65-F5344CB8AC3E}">
        <p14:creationId xmlns:p14="http://schemas.microsoft.com/office/powerpoint/2010/main" val="1489390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1945204"/>
            <a:ext cx="3977640" cy="269280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000" b="1" dirty="0" smtClean="0">
                <a:solidFill>
                  <a:schemeClr val="tx1"/>
                </a:solidFill>
              </a:rPr>
              <a:t>Clacton </a:t>
            </a:r>
            <a:r>
              <a:rPr lang="en-GB" sz="1000" b="1" dirty="0">
                <a:solidFill>
                  <a:schemeClr val="tx1"/>
                </a:solidFill>
              </a:rPr>
              <a:t>CDC Training Academy:</a:t>
            </a:r>
            <a:r>
              <a:rPr lang="en-GB" sz="1000" dirty="0">
                <a:solidFill>
                  <a:schemeClr val="tx1"/>
                </a:solidFill>
              </a:rPr>
              <a:t> Formal employment support for past candidates </a:t>
            </a:r>
            <a:r>
              <a:rPr lang="en-GB" sz="1000" dirty="0" smtClean="0">
                <a:solidFill>
                  <a:schemeClr val="tx1"/>
                </a:solidFill>
              </a:rPr>
              <a:t>concluded </a:t>
            </a:r>
            <a:r>
              <a:rPr lang="en-GB" sz="1000" dirty="0">
                <a:solidFill>
                  <a:schemeClr val="tx1"/>
                </a:solidFill>
              </a:rPr>
              <a:t>on 28th April 2023. To date, 95 jobs and 130 positive outcomes have been secured out of 222 participants</a:t>
            </a:r>
            <a:r>
              <a:rPr lang="en-GB" sz="1000" dirty="0" smtClean="0">
                <a:solidFill>
                  <a:schemeClr val="tx1"/>
                </a:solidFill>
              </a:rPr>
              <a:t>.</a:t>
            </a:r>
            <a:endParaRPr lang="en-GB" sz="1000" dirty="0">
              <a:solidFill>
                <a:schemeClr val="tx1"/>
              </a:solidFill>
            </a:endParaRPr>
          </a:p>
          <a:p>
            <a:pPr marL="171450" indent="-171450">
              <a:buFont typeface="Arial" panose="020B0604020202020204" pitchFamily="34" charset="0"/>
              <a:buChar char="•"/>
            </a:pPr>
            <a:r>
              <a:rPr lang="en-GB" sz="1000" b="1" dirty="0">
                <a:solidFill>
                  <a:schemeClr val="tx1"/>
                </a:solidFill>
              </a:rPr>
              <a:t>Armed Forces Employment Programme:</a:t>
            </a:r>
            <a:r>
              <a:rPr lang="en-GB" sz="1000" dirty="0">
                <a:solidFill>
                  <a:schemeClr val="tx1"/>
                </a:solidFill>
              </a:rPr>
              <a:t> The programme has concluded with a total engagement of 6 candidates. Six have completed the program, 3 are now employed, and 4 have been referred to further learning</a:t>
            </a:r>
            <a:r>
              <a:rPr lang="en-GB" sz="1000" dirty="0" smtClean="0">
                <a:solidFill>
                  <a:schemeClr val="tx1"/>
                </a:solidFill>
              </a:rPr>
              <a:t>.</a:t>
            </a:r>
            <a:endParaRPr lang="en-GB" sz="1000" dirty="0">
              <a:solidFill>
                <a:schemeClr val="tx1"/>
              </a:solidFill>
            </a:endParaRPr>
          </a:p>
          <a:p>
            <a:pPr marL="171450" indent="-171450">
              <a:buFont typeface="Arial" panose="020B0604020202020204" pitchFamily="34" charset="0"/>
              <a:buChar char="•"/>
            </a:pPr>
            <a:r>
              <a:rPr lang="en-GB" sz="1000" b="1" dirty="0">
                <a:solidFill>
                  <a:schemeClr val="tx1"/>
                </a:solidFill>
              </a:rPr>
              <a:t>General Practice:</a:t>
            </a:r>
            <a:r>
              <a:rPr lang="en-GB" sz="1000" dirty="0">
                <a:solidFill>
                  <a:schemeClr val="tx1"/>
                </a:solidFill>
              </a:rPr>
              <a:t> Total engagement stands at 6, with 4 completed, 1 in employment, and 1 referred to further training</a:t>
            </a:r>
            <a:r>
              <a:rPr lang="en-GB" sz="1000" dirty="0" smtClean="0">
                <a:solidFill>
                  <a:schemeClr val="tx1"/>
                </a:solidFill>
              </a:rPr>
              <a:t>.</a:t>
            </a:r>
            <a:endParaRPr lang="en-GB" sz="1000" dirty="0">
              <a:solidFill>
                <a:schemeClr val="tx1"/>
              </a:solidFill>
            </a:endParaRPr>
          </a:p>
          <a:p>
            <a:pPr marL="171450" indent="-171450">
              <a:buFont typeface="Arial" panose="020B0604020202020204" pitchFamily="34" charset="0"/>
              <a:buChar char="•"/>
            </a:pPr>
            <a:r>
              <a:rPr lang="en-GB" sz="1000" b="1" dirty="0">
                <a:solidFill>
                  <a:schemeClr val="tx1"/>
                </a:solidFill>
              </a:rPr>
              <a:t>Ipswich Community Training Programme:</a:t>
            </a:r>
            <a:r>
              <a:rPr lang="en-GB" sz="1000" dirty="0">
                <a:solidFill>
                  <a:schemeClr val="tx1"/>
                </a:solidFill>
              </a:rPr>
              <a:t> The last cohort completed the programme on 6th December 2023. Out of 84 individuals interviewed, 44 completed the </a:t>
            </a:r>
            <a:r>
              <a:rPr lang="en-GB" sz="1000" dirty="0" smtClean="0">
                <a:solidFill>
                  <a:schemeClr val="tx1"/>
                </a:solidFill>
              </a:rPr>
              <a:t>programme, </a:t>
            </a:r>
            <a:r>
              <a:rPr lang="en-GB" sz="1000" dirty="0">
                <a:solidFill>
                  <a:schemeClr val="tx1"/>
                </a:solidFill>
              </a:rPr>
              <a:t>14 are now employed, and 28 have been referred to further training.</a:t>
            </a:r>
          </a:p>
          <a:p>
            <a:pPr marL="342900" indent="-342900">
              <a:buFont typeface="Arial" panose="020B0604020202020204" pitchFamily="34" charset="0"/>
              <a:buChar char="•"/>
            </a:pPr>
            <a:endParaRPr lang="en-GB" sz="500" dirty="0">
              <a:solidFill>
                <a:schemeClr val="tx1"/>
              </a:solidFill>
            </a:endParaRPr>
          </a:p>
        </p:txBody>
      </p:sp>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a:t>
            </a:r>
            <a:r>
              <a:rPr lang="en-GB" sz="3200" dirty="0" smtClean="0">
                <a:solidFill>
                  <a:srgbClr val="FFC000"/>
                </a:solidFill>
              </a:rPr>
              <a:t>action to our </a:t>
            </a:r>
            <a:r>
              <a:rPr lang="en-GB" sz="3200" dirty="0" smtClean="0">
                <a:solidFill>
                  <a:schemeClr val="bg1">
                    <a:lumMod val="95000"/>
                  </a:schemeClr>
                </a:solidFill>
              </a:rPr>
              <a:t>Communities</a:t>
            </a:r>
            <a:endParaRPr lang="en-GB" sz="3200" dirty="0">
              <a:solidFill>
                <a:schemeClr val="bg1">
                  <a:lumMod val="95000"/>
                </a:schemeClr>
              </a:solidFill>
            </a:endParaRPr>
          </a:p>
        </p:txBody>
      </p:sp>
      <p:sp>
        <p:nvSpPr>
          <p:cNvPr id="9" name="Rounded Rectangle 8"/>
          <p:cNvSpPr/>
          <p:nvPr/>
        </p:nvSpPr>
        <p:spPr>
          <a:xfrm>
            <a:off x="457200" y="5035296"/>
            <a:ext cx="8098536" cy="154838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000" dirty="0">
                <a:solidFill>
                  <a:schemeClr val="tx1"/>
                </a:solidFill>
              </a:rPr>
              <a:t>After a successful bid for NHS England’s WDES funding, and in partnership with Essex Cares Ltd, we are laying the groundwork for a new scheme of work that aims to remove barriers to gaining employment at ESNEFT for people with learning disabilities. The programme will maintain a competitive interview process, while ensuring that all reasonable adjustments are facilitated from the moment the job advert goes live, rather than on commencement of employment</a:t>
            </a:r>
            <a:r>
              <a:rPr lang="en-GB" sz="1000" dirty="0" smtClean="0">
                <a:solidFill>
                  <a:schemeClr val="tx1"/>
                </a:solidFill>
              </a:rPr>
              <a:t>.</a:t>
            </a:r>
            <a:endParaRPr lang="en-GB" sz="1000" dirty="0">
              <a:solidFill>
                <a:schemeClr val="tx1"/>
              </a:solidFill>
            </a:endParaRPr>
          </a:p>
          <a:p>
            <a:r>
              <a:rPr lang="en-GB" sz="1000" dirty="0">
                <a:solidFill>
                  <a:schemeClr val="tx1"/>
                </a:solidFill>
              </a:rPr>
              <a:t>In partnership with ARU, we are looking to unlock careers in medicine for students from disadvantaged backgrounds by building a 5-year “NextMedic” programme open to students in Year 9. On successful completion of the programme students will have the opportunity to apply to medical schools and where applicable will be made a lower conditional offer. To compliment this, we are also in discussions with ARU regarding the launch of Medical Doctor Degree apprenticeships. </a:t>
            </a:r>
          </a:p>
          <a:p>
            <a:endParaRPr lang="en-GB" sz="1000" b="1" dirty="0">
              <a:solidFill>
                <a:schemeClr val="tx1"/>
              </a:solidFill>
            </a:endParaRPr>
          </a:p>
        </p:txBody>
      </p:sp>
      <p:sp>
        <p:nvSpPr>
          <p:cNvPr id="10" name="TextBox 9"/>
          <p:cNvSpPr txBox="1"/>
          <p:nvPr/>
        </p:nvSpPr>
        <p:spPr>
          <a:xfrm>
            <a:off x="82296" y="1575872"/>
            <a:ext cx="5129784" cy="369332"/>
          </a:xfrm>
          <a:prstGeom prst="rect">
            <a:avLst/>
          </a:prstGeom>
          <a:noFill/>
        </p:spPr>
        <p:txBody>
          <a:bodyPr wrap="square" rtlCol="0">
            <a:spAutoFit/>
          </a:bodyPr>
          <a:lstStyle/>
          <a:p>
            <a:r>
              <a:rPr lang="en-GB" dirty="0" smtClean="0">
                <a:solidFill>
                  <a:schemeClr val="accent1"/>
                </a:solidFill>
              </a:rPr>
              <a:t>What have we done since last Dashboard – May 23</a:t>
            </a:r>
            <a:endParaRPr lang="en-GB" dirty="0">
              <a:solidFill>
                <a:schemeClr val="accent1"/>
              </a:solidFill>
            </a:endParaRPr>
          </a:p>
        </p:txBody>
      </p:sp>
      <p:sp>
        <p:nvSpPr>
          <p:cNvPr id="11" name="TextBox 10"/>
          <p:cNvSpPr txBox="1"/>
          <p:nvPr/>
        </p:nvSpPr>
        <p:spPr>
          <a:xfrm>
            <a:off x="5440299" y="1575872"/>
            <a:ext cx="2518410" cy="369332"/>
          </a:xfrm>
          <a:prstGeom prst="rect">
            <a:avLst/>
          </a:prstGeom>
          <a:noFill/>
        </p:spPr>
        <p:txBody>
          <a:bodyPr wrap="square" rtlCol="0">
            <a:spAutoFit/>
          </a:bodyPr>
          <a:lstStyle/>
          <a:p>
            <a:r>
              <a:rPr lang="en-GB" dirty="0" smtClean="0">
                <a:solidFill>
                  <a:schemeClr val="accent1"/>
                </a:solidFill>
              </a:rPr>
              <a:t>What are we going to do</a:t>
            </a:r>
            <a:endParaRPr lang="en-GB" dirty="0">
              <a:solidFill>
                <a:schemeClr val="accent1"/>
              </a:solidFill>
            </a:endParaRPr>
          </a:p>
        </p:txBody>
      </p:sp>
      <p:sp>
        <p:nvSpPr>
          <p:cNvPr id="12" name="TextBox 11"/>
          <p:cNvSpPr txBox="1"/>
          <p:nvPr/>
        </p:nvSpPr>
        <p:spPr>
          <a:xfrm>
            <a:off x="840486" y="4638008"/>
            <a:ext cx="2945892" cy="369332"/>
          </a:xfrm>
          <a:prstGeom prst="rect">
            <a:avLst/>
          </a:prstGeom>
          <a:noFill/>
        </p:spPr>
        <p:txBody>
          <a:bodyPr wrap="square" rtlCol="0">
            <a:spAutoFit/>
          </a:bodyPr>
          <a:lstStyle/>
          <a:p>
            <a:r>
              <a:rPr lang="en-GB" dirty="0" smtClean="0">
                <a:solidFill>
                  <a:schemeClr val="accent1"/>
                </a:solidFill>
              </a:rPr>
              <a:t>Case Study</a:t>
            </a:r>
            <a:endParaRPr lang="en-GB" dirty="0">
              <a:solidFill>
                <a:schemeClr val="accent1"/>
              </a:solidFill>
            </a:endParaRPr>
          </a:p>
        </p:txBody>
      </p:sp>
      <p:sp>
        <p:nvSpPr>
          <p:cNvPr id="13" name="Rounded Rectangle 12"/>
          <p:cNvSpPr/>
          <p:nvPr/>
        </p:nvSpPr>
        <p:spPr>
          <a:xfrm>
            <a:off x="4916424" y="2075688"/>
            <a:ext cx="3712464" cy="238658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prstClr val="black"/>
                </a:solidFill>
              </a:rPr>
              <a:t>Looking towards later in 2023/24, we are exploring options to open a further two Training Academies, with one being hosted by another Trust in our ICB footprint.</a:t>
            </a:r>
          </a:p>
          <a:p>
            <a:endParaRPr lang="en-GB" sz="1200" dirty="0" smtClean="0">
              <a:solidFill>
                <a:schemeClr val="tx1"/>
              </a:solidFill>
            </a:endParaRPr>
          </a:p>
        </p:txBody>
      </p:sp>
    </p:spTree>
    <p:extLst>
      <p:ext uri="{BB962C8B-B14F-4D97-AF65-F5344CB8AC3E}">
        <p14:creationId xmlns:p14="http://schemas.microsoft.com/office/powerpoint/2010/main" val="4875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Updates since last Dashboard</a:t>
            </a:r>
            <a:endParaRPr lang="en-GB" sz="3600" dirty="0"/>
          </a:p>
        </p:txBody>
      </p:sp>
      <p:sp>
        <p:nvSpPr>
          <p:cNvPr id="3" name="Content Placeholder 2"/>
          <p:cNvSpPr>
            <a:spLocks noGrp="1"/>
          </p:cNvSpPr>
          <p:nvPr>
            <p:ph idx="1"/>
          </p:nvPr>
        </p:nvSpPr>
        <p:spPr>
          <a:xfrm>
            <a:off x="457200" y="1537716"/>
            <a:ext cx="8229600" cy="4871709"/>
          </a:xfrm>
        </p:spPr>
        <p:txBody>
          <a:bodyPr/>
          <a:lstStyle/>
          <a:p>
            <a:r>
              <a:rPr lang="en-GB" sz="1800" dirty="0" smtClean="0"/>
              <a:t>Qualitative information has been fully updated.</a:t>
            </a:r>
          </a:p>
          <a:p>
            <a:r>
              <a:rPr lang="en-GB" sz="1800" dirty="0"/>
              <a:t>Quantitative data for Employers, </a:t>
            </a:r>
            <a:r>
              <a:rPr lang="en-GB" sz="1800" dirty="0" smtClean="0"/>
              <a:t>Purchasing </a:t>
            </a:r>
            <a:r>
              <a:rPr lang="en-GB" sz="1800" dirty="0"/>
              <a:t>&amp; Environment included in this dashboard are now in line with </a:t>
            </a:r>
            <a:r>
              <a:rPr lang="en-GB" sz="1800" dirty="0" smtClean="0"/>
              <a:t>agreed </a:t>
            </a:r>
            <a:r>
              <a:rPr lang="en-GB" sz="1800" dirty="0"/>
              <a:t>ICB metrics. </a:t>
            </a:r>
          </a:p>
          <a:p>
            <a:r>
              <a:rPr lang="en-GB" sz="1800" dirty="0" smtClean="0"/>
              <a:t>In </a:t>
            </a:r>
            <a:r>
              <a:rPr lang="en-GB" sz="1800" dirty="0"/>
              <a:t>June ESNEFT contributed to the Essex Anchors Network Progression Framework to map activity taking place across Anchor institutions in Essex.</a:t>
            </a:r>
          </a:p>
          <a:p>
            <a:r>
              <a:rPr lang="en-GB" sz="1800" dirty="0" smtClean="0"/>
              <a:t>In July the University </a:t>
            </a:r>
            <a:r>
              <a:rPr lang="en-GB" sz="1800" dirty="0"/>
              <a:t>College London </a:t>
            </a:r>
            <a:r>
              <a:rPr lang="en-GB" sz="1800" dirty="0" smtClean="0"/>
              <a:t>published an Anchors Toolkit which defines common metrics (see next slide for full details)</a:t>
            </a:r>
          </a:p>
          <a:p>
            <a:r>
              <a:rPr lang="en-GB" sz="1800" dirty="0" smtClean="0"/>
              <a:t>In Sept &amp; Oct we worked with the ICB to determine which metrics would be standard in the ICB and partner Dashboards</a:t>
            </a:r>
          </a:p>
          <a:p>
            <a:r>
              <a:rPr lang="en-GB" sz="1800" dirty="0" smtClean="0"/>
              <a:t>In Nov ESNEFT completed an initial ICB Dashboard, using previous qualitative and quantitative information, which along with other ICB organisations dashboards will be reviewed at the next ICB Anchor Steering group meeting early in 2024</a:t>
            </a:r>
            <a:endParaRPr lang="en-GB" sz="1800" dirty="0"/>
          </a:p>
          <a:p>
            <a:r>
              <a:rPr lang="en-GB" sz="1800" dirty="0" smtClean="0"/>
              <a:t>We have included an updated slide for the Armed Forces activity</a:t>
            </a:r>
          </a:p>
          <a:p>
            <a:r>
              <a:rPr lang="en-GB" sz="1800" dirty="0" smtClean="0"/>
              <a:t>We have socialised the Anchor programme with Divisional Management Teams and also at the summer Finance away day</a:t>
            </a:r>
            <a:r>
              <a:rPr lang="en-GB" sz="1800" dirty="0"/>
              <a:t>.</a:t>
            </a:r>
            <a:endParaRPr lang="en-GB" sz="2000" dirty="0" smtClean="0"/>
          </a:p>
          <a:p>
            <a:endParaRPr lang="en-GB" dirty="0"/>
          </a:p>
        </p:txBody>
      </p:sp>
    </p:spTree>
    <p:extLst>
      <p:ext uri="{BB962C8B-B14F-4D97-AF65-F5344CB8AC3E}">
        <p14:creationId xmlns:p14="http://schemas.microsoft.com/office/powerpoint/2010/main" val="286657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UCL Partners Anchors Toolkit</a:t>
            </a:r>
            <a:endParaRPr lang="en-GB" sz="3600" dirty="0"/>
          </a:p>
        </p:txBody>
      </p:sp>
      <p:sp>
        <p:nvSpPr>
          <p:cNvPr id="3" name="Content Placeholder 2"/>
          <p:cNvSpPr>
            <a:spLocks noGrp="1"/>
          </p:cNvSpPr>
          <p:nvPr>
            <p:ph idx="1"/>
          </p:nvPr>
        </p:nvSpPr>
        <p:spPr>
          <a:xfrm>
            <a:off x="274320" y="1537716"/>
            <a:ext cx="8787384" cy="4871709"/>
          </a:xfrm>
        </p:spPr>
        <p:txBody>
          <a:bodyPr/>
          <a:lstStyle/>
          <a:p>
            <a:r>
              <a:rPr lang="en-GB" sz="1600" dirty="0" smtClean="0"/>
              <a:t>The new </a:t>
            </a:r>
            <a:r>
              <a:rPr lang="en-GB" sz="1600" dirty="0"/>
              <a:t>Measurement Toolkit for Health Anchors </a:t>
            </a:r>
            <a:r>
              <a:rPr lang="en-GB" sz="1600" dirty="0" smtClean="0"/>
              <a:t>was published in July.</a:t>
            </a:r>
            <a:r>
              <a:rPr lang="en-GB" sz="1600" dirty="0"/>
              <a:t>  </a:t>
            </a:r>
            <a:endParaRPr lang="en-GB" sz="1600" dirty="0" smtClean="0"/>
          </a:p>
          <a:p>
            <a:pPr marL="0" indent="0">
              <a:buNone/>
            </a:pPr>
            <a:r>
              <a:rPr lang="en-GB" sz="1600" dirty="0"/>
              <a:t> </a:t>
            </a:r>
            <a:r>
              <a:rPr lang="en-GB" sz="1600" dirty="0" smtClean="0"/>
              <a:t>					</a:t>
            </a:r>
            <a:r>
              <a:rPr lang="en-GB" sz="1600" dirty="0" smtClean="0">
                <a:hlinkClick r:id="rId2"/>
              </a:rPr>
              <a:t>Anchor </a:t>
            </a:r>
            <a:r>
              <a:rPr lang="en-GB" sz="1600" dirty="0">
                <a:hlinkClick r:id="rId2"/>
              </a:rPr>
              <a:t>Institutions </a:t>
            </a:r>
            <a:r>
              <a:rPr lang="en-GB" sz="1600" dirty="0" smtClean="0">
                <a:hlinkClick r:id="rId2"/>
              </a:rPr>
              <a:t>– UCLPartners</a:t>
            </a:r>
            <a:endParaRPr lang="en-GB" sz="1600" dirty="0" smtClean="0"/>
          </a:p>
          <a:p>
            <a:r>
              <a:rPr lang="en-GB" sz="1600" dirty="0" smtClean="0"/>
              <a:t>The </a:t>
            </a:r>
            <a:r>
              <a:rPr lang="en-GB" sz="1600" dirty="0"/>
              <a:t>toolkit provides guidance for local health anchors and their partners to demonstrate the links between their anchor activity and impact and provides support on data and measurement.</a:t>
            </a:r>
          </a:p>
          <a:p>
            <a:pPr marL="0" indent="0">
              <a:buNone/>
            </a:pPr>
            <a:r>
              <a:rPr lang="en-GB" sz="1600" dirty="0"/>
              <a:t> </a:t>
            </a:r>
          </a:p>
          <a:p>
            <a:r>
              <a:rPr lang="en-GB" sz="1600" dirty="0"/>
              <a:t>The toolkit includes: </a:t>
            </a:r>
          </a:p>
          <a:p>
            <a:pPr marL="0" lvl="0" indent="0">
              <a:buNone/>
            </a:pPr>
            <a:r>
              <a:rPr lang="en-GB" sz="1600" dirty="0" smtClean="0"/>
              <a:t>		A </a:t>
            </a:r>
            <a:r>
              <a:rPr lang="en-GB" sz="1600" dirty="0"/>
              <a:t>logic model to provide a ‘golden thread’ from anchor activities to impacts </a:t>
            </a:r>
          </a:p>
          <a:p>
            <a:pPr marL="0" lvl="0" indent="0">
              <a:buNone/>
            </a:pPr>
            <a:r>
              <a:rPr lang="en-GB" sz="1600" b="1" dirty="0" smtClean="0"/>
              <a:t>		A</a:t>
            </a:r>
            <a:r>
              <a:rPr lang="en-GB" sz="1600" b="1" dirty="0"/>
              <a:t> ‘menu’ of 56 indicators</a:t>
            </a:r>
            <a:r>
              <a:rPr lang="en-GB" sz="1600" dirty="0"/>
              <a:t>, categorised by: </a:t>
            </a:r>
          </a:p>
          <a:p>
            <a:pPr lvl="2"/>
            <a:r>
              <a:rPr lang="en-GB" sz="1200" dirty="0"/>
              <a:t>11 areas of anchor activity  </a:t>
            </a:r>
          </a:p>
          <a:p>
            <a:pPr lvl="2"/>
            <a:r>
              <a:rPr lang="en-GB" sz="1200" dirty="0"/>
              <a:t>How easy they are to measure </a:t>
            </a:r>
          </a:p>
          <a:p>
            <a:pPr lvl="2"/>
            <a:r>
              <a:rPr lang="en-GB" sz="1200" dirty="0"/>
              <a:t>Suitability for regular measurement and  </a:t>
            </a:r>
          </a:p>
          <a:p>
            <a:pPr lvl="2"/>
            <a:r>
              <a:rPr lang="en-GB" sz="1200" dirty="0"/>
              <a:t>Links to existing measurement frameworks and datasets.  </a:t>
            </a:r>
          </a:p>
          <a:p>
            <a:pPr marL="0" lvl="0" indent="0">
              <a:buNone/>
            </a:pPr>
            <a:r>
              <a:rPr lang="en-GB" sz="1600" b="1" dirty="0" smtClean="0"/>
              <a:t>		16 </a:t>
            </a:r>
            <a:r>
              <a:rPr lang="en-GB" sz="1600" b="1" dirty="0"/>
              <a:t>examples of anchor measurement in action and 4 longer case studies</a:t>
            </a:r>
            <a:r>
              <a:rPr lang="en-GB" sz="1600" dirty="0"/>
              <a:t> of anchor </a:t>
            </a:r>
            <a:r>
              <a:rPr lang="en-GB" sz="1600" dirty="0" smtClean="0"/>
              <a:t>			measurement </a:t>
            </a:r>
            <a:r>
              <a:rPr lang="en-GB" sz="1600" dirty="0"/>
              <a:t>approaches  8 underpinning principles for good anchor </a:t>
            </a:r>
            <a:r>
              <a:rPr lang="en-GB" sz="1600" dirty="0" smtClean="0"/>
              <a:t>measurement</a:t>
            </a:r>
          </a:p>
          <a:p>
            <a:pPr marL="0" lvl="0" indent="0">
              <a:buNone/>
            </a:pPr>
            <a:r>
              <a:rPr lang="en-GB" sz="1600" dirty="0"/>
              <a:t>	</a:t>
            </a:r>
            <a:r>
              <a:rPr lang="en-GB" sz="1600" dirty="0" smtClean="0"/>
              <a:t>	</a:t>
            </a:r>
            <a:r>
              <a:rPr lang="en-GB" sz="1600" dirty="0"/>
              <a:t> </a:t>
            </a:r>
          </a:p>
          <a:p>
            <a:r>
              <a:rPr lang="en-GB" sz="1600" dirty="0" smtClean="0"/>
              <a:t>Anchor </a:t>
            </a:r>
            <a:r>
              <a:rPr lang="en-GB" sz="1600" dirty="0"/>
              <a:t>action and its measurement varies significantly by population needs and assets, institutional priorities and existing anchor activity. The toolkit is therefore adaptable to </a:t>
            </a:r>
            <a:r>
              <a:rPr lang="en-GB" sz="1600" dirty="0" smtClean="0"/>
              <a:t>local context </a:t>
            </a:r>
            <a:r>
              <a:rPr lang="en-GB" sz="1600" dirty="0"/>
              <a:t>and provides options to support improvement</a:t>
            </a:r>
          </a:p>
        </p:txBody>
      </p:sp>
    </p:spTree>
    <p:extLst>
      <p:ext uri="{BB962C8B-B14F-4D97-AF65-F5344CB8AC3E}">
        <p14:creationId xmlns:p14="http://schemas.microsoft.com/office/powerpoint/2010/main" val="3548291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commitment as </a:t>
            </a:r>
            <a:r>
              <a:rPr lang="en-GB" sz="3200" dirty="0">
                <a:solidFill>
                  <a:schemeClr val="bg1">
                    <a:lumMod val="95000"/>
                  </a:schemeClr>
                </a:solidFill>
              </a:rPr>
              <a:t>Employers</a:t>
            </a:r>
          </a:p>
        </p:txBody>
      </p:sp>
      <p:pic>
        <p:nvPicPr>
          <p:cNvPr id="3" name="Picture 2"/>
          <p:cNvPicPr>
            <a:picLocks noChangeAspect="1"/>
          </p:cNvPicPr>
          <p:nvPr/>
        </p:nvPicPr>
        <p:blipFill>
          <a:blip r:embed="rId2"/>
          <a:stretch>
            <a:fillRect/>
          </a:stretch>
        </p:blipFill>
        <p:spPr>
          <a:xfrm>
            <a:off x="320802" y="1445388"/>
            <a:ext cx="8274558" cy="4588618"/>
          </a:xfrm>
          <a:prstGeom prst="rect">
            <a:avLst/>
          </a:prstGeom>
        </p:spPr>
      </p:pic>
    </p:spTree>
    <p:extLst>
      <p:ext uri="{BB962C8B-B14F-4D97-AF65-F5344CB8AC3E}">
        <p14:creationId xmlns:p14="http://schemas.microsoft.com/office/powerpoint/2010/main" val="215958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9456" y="1682497"/>
            <a:ext cx="8402063" cy="5093208"/>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1050" dirty="0" smtClean="0">
                <a:solidFill>
                  <a:schemeClr val="tx1"/>
                </a:solidFill>
              </a:rPr>
              <a:t>We accommodated a total of 694 work experience placements last academic year 22-23 and 157 to date in 23-24.</a:t>
            </a:r>
          </a:p>
          <a:p>
            <a:pPr marL="171450" indent="-171450">
              <a:buFont typeface="Arial" panose="020B0604020202020204" pitchFamily="34" charset="0"/>
              <a:buChar char="•"/>
            </a:pPr>
            <a:r>
              <a:rPr lang="en-GB" sz="1050" dirty="0" smtClean="0">
                <a:solidFill>
                  <a:schemeClr val="tx1"/>
                </a:solidFill>
              </a:rPr>
              <a:t>In addition, we accommodated 64 </a:t>
            </a:r>
            <a:r>
              <a:rPr lang="en-GB" sz="1050" dirty="0">
                <a:solidFill>
                  <a:schemeClr val="tx1"/>
                </a:solidFill>
              </a:rPr>
              <a:t>FE clinical </a:t>
            </a:r>
            <a:r>
              <a:rPr lang="en-GB" sz="1050" dirty="0" smtClean="0">
                <a:solidFill>
                  <a:schemeClr val="tx1"/>
                </a:solidFill>
              </a:rPr>
              <a:t>placements </a:t>
            </a:r>
            <a:r>
              <a:rPr lang="en-GB" sz="1050" dirty="0">
                <a:solidFill>
                  <a:schemeClr val="tx1"/>
                </a:solidFill>
              </a:rPr>
              <a:t>for Colchester Institute </a:t>
            </a:r>
            <a:r>
              <a:rPr lang="en-GB" sz="1050" dirty="0" smtClean="0">
                <a:solidFill>
                  <a:schemeClr val="tx1"/>
                </a:solidFill>
              </a:rPr>
              <a:t>and </a:t>
            </a:r>
            <a:r>
              <a:rPr lang="en-GB" sz="1050" dirty="0">
                <a:solidFill>
                  <a:schemeClr val="tx1"/>
                </a:solidFill>
              </a:rPr>
              <a:t>Suffolk New College </a:t>
            </a:r>
            <a:r>
              <a:rPr lang="en-GB" sz="1050" dirty="0" smtClean="0">
                <a:solidFill>
                  <a:schemeClr val="tx1"/>
                </a:solidFill>
              </a:rPr>
              <a:t>students </a:t>
            </a:r>
          </a:p>
          <a:p>
            <a:pPr marL="171450" indent="-171450">
              <a:buFont typeface="Arial" panose="020B0604020202020204" pitchFamily="34" charset="0"/>
              <a:buChar char="•"/>
            </a:pPr>
            <a:r>
              <a:rPr lang="en-GB" sz="1050" dirty="0" smtClean="0">
                <a:solidFill>
                  <a:schemeClr val="tx1"/>
                </a:solidFill>
              </a:rPr>
              <a:t>To date this academic year 23-24, we have accommodated 18 FE </a:t>
            </a:r>
            <a:r>
              <a:rPr lang="en-GB" sz="1050" dirty="0">
                <a:solidFill>
                  <a:schemeClr val="tx1"/>
                </a:solidFill>
              </a:rPr>
              <a:t>clinical placements </a:t>
            </a:r>
            <a:r>
              <a:rPr lang="en-GB" sz="1050" dirty="0" smtClean="0">
                <a:solidFill>
                  <a:schemeClr val="tx1"/>
                </a:solidFill>
              </a:rPr>
              <a:t>for </a:t>
            </a:r>
            <a:r>
              <a:rPr lang="en-GB" sz="1050" dirty="0">
                <a:solidFill>
                  <a:schemeClr val="tx1"/>
                </a:solidFill>
              </a:rPr>
              <a:t>Colchester Institute BTEC Health and Social Care students </a:t>
            </a:r>
            <a:r>
              <a:rPr lang="en-GB" sz="1050" dirty="0" smtClean="0">
                <a:solidFill>
                  <a:schemeClr val="tx1"/>
                </a:solidFill>
              </a:rPr>
              <a:t>with a further 16 to commence in February </a:t>
            </a:r>
            <a:endParaRPr lang="en-GB" sz="1050" dirty="0">
              <a:solidFill>
                <a:schemeClr val="tx1"/>
              </a:solidFill>
              <a:cs typeface="Calibri"/>
            </a:endParaRPr>
          </a:p>
          <a:p>
            <a:pPr marL="171450" indent="-171450">
              <a:buFont typeface="Arial" panose="020B0604020202020204" pitchFamily="34" charset="0"/>
              <a:buChar char="•"/>
            </a:pPr>
            <a:r>
              <a:rPr lang="en-GB" sz="1050" dirty="0">
                <a:solidFill>
                  <a:schemeClr val="tx1"/>
                </a:solidFill>
              </a:rPr>
              <a:t>To date this academic year 23-24, </a:t>
            </a:r>
            <a:r>
              <a:rPr lang="en-GB" sz="1050" dirty="0" smtClean="0">
                <a:solidFill>
                  <a:schemeClr val="tx1"/>
                </a:solidFill>
              </a:rPr>
              <a:t>19 </a:t>
            </a:r>
            <a:r>
              <a:rPr lang="en-GB" sz="1050" dirty="0">
                <a:solidFill>
                  <a:schemeClr val="tx1"/>
                </a:solidFill>
              </a:rPr>
              <a:t>FE clinical </a:t>
            </a:r>
            <a:r>
              <a:rPr lang="en-GB" sz="1050" dirty="0" smtClean="0">
                <a:solidFill>
                  <a:schemeClr val="tx1"/>
                </a:solidFill>
              </a:rPr>
              <a:t>placements have been </a:t>
            </a:r>
            <a:r>
              <a:rPr lang="en-GB" sz="1050" dirty="0">
                <a:solidFill>
                  <a:schemeClr val="tx1"/>
                </a:solidFill>
              </a:rPr>
              <a:t>accommodated for Suffolk New </a:t>
            </a:r>
            <a:r>
              <a:rPr lang="en-GB" sz="1050" dirty="0" smtClean="0">
                <a:solidFill>
                  <a:schemeClr val="tx1"/>
                </a:solidFill>
              </a:rPr>
              <a:t>College (SNC) T-Level students </a:t>
            </a:r>
          </a:p>
          <a:p>
            <a:pPr marL="171450" indent="-171450">
              <a:buFont typeface="Arial" panose="020B0604020202020204" pitchFamily="34" charset="0"/>
              <a:buChar char="•"/>
            </a:pPr>
            <a:r>
              <a:rPr lang="en-GB" sz="1050" dirty="0" smtClean="0">
                <a:solidFill>
                  <a:schemeClr val="tx1"/>
                </a:solidFill>
              </a:rPr>
              <a:t>In addition, to date we have 6 Special Educational Needs interns who have commenced across sites since September </a:t>
            </a:r>
          </a:p>
          <a:p>
            <a:pPr marL="171450" indent="-171450">
              <a:buFont typeface="Arial" panose="020B0604020202020204" pitchFamily="34" charset="0"/>
              <a:buChar char="•"/>
            </a:pPr>
            <a:r>
              <a:rPr lang="en-GB" sz="1050" dirty="0" smtClean="0">
                <a:solidFill>
                  <a:schemeClr val="tx1"/>
                </a:solidFill>
                <a:cs typeface="Calibri"/>
              </a:rPr>
              <a:t>In May 23</a:t>
            </a:r>
            <a:r>
              <a:rPr lang="en-GB" sz="1050" dirty="0">
                <a:solidFill>
                  <a:schemeClr val="tx1"/>
                </a:solidFill>
                <a:cs typeface="Calibri"/>
              </a:rPr>
              <a:t>, 35 students took part in an Operating Department Practitioner day in-line with the n</a:t>
            </a:r>
            <a:r>
              <a:rPr lang="en-GB" sz="1050" dirty="0" smtClean="0">
                <a:solidFill>
                  <a:schemeClr val="tx1"/>
                </a:solidFill>
                <a:cs typeface="Calibri"/>
              </a:rPr>
              <a:t>ational event</a:t>
            </a:r>
            <a:r>
              <a:rPr lang="en-GB" sz="1050" dirty="0">
                <a:solidFill>
                  <a:schemeClr val="tx1"/>
                </a:solidFill>
                <a:cs typeface="Calibri"/>
              </a:rPr>
              <a:t>. Students were given the incredible opportunity to gain </a:t>
            </a:r>
            <a:r>
              <a:rPr lang="en-GB" sz="1050" dirty="0" smtClean="0">
                <a:solidFill>
                  <a:schemeClr val="tx1"/>
                </a:solidFill>
                <a:cs typeface="Calibri"/>
              </a:rPr>
              <a:t>an experience of real-life </a:t>
            </a:r>
            <a:r>
              <a:rPr lang="en-GB" sz="1050" dirty="0">
                <a:solidFill>
                  <a:schemeClr val="tx1"/>
                </a:solidFill>
                <a:cs typeface="Calibri"/>
              </a:rPr>
              <a:t>theatres at Nuffield hospital and a valuable insight into the ODP profession in anaesthetics, surgery and recovery ran by our ESNEFT theatre professionals. </a:t>
            </a:r>
            <a:r>
              <a:rPr lang="en-GB" sz="1050" dirty="0" smtClean="0">
                <a:solidFill>
                  <a:schemeClr val="tx1"/>
                </a:solidFill>
                <a:cs typeface="Calibri"/>
              </a:rPr>
              <a:t>We ran a similar day in July where </a:t>
            </a:r>
            <a:r>
              <a:rPr lang="en-GB" sz="1050" dirty="0">
                <a:solidFill>
                  <a:schemeClr val="tx1"/>
                </a:solidFill>
                <a:cs typeface="Calibri"/>
              </a:rPr>
              <a:t>students took part in an </a:t>
            </a:r>
            <a:r>
              <a:rPr lang="en-GB" sz="1050" dirty="0" smtClean="0">
                <a:solidFill>
                  <a:schemeClr val="tx1"/>
                </a:solidFill>
                <a:cs typeface="Calibri"/>
              </a:rPr>
              <a:t>open </a:t>
            </a:r>
            <a:r>
              <a:rPr lang="en-GB" sz="1050" dirty="0">
                <a:solidFill>
                  <a:schemeClr val="tx1"/>
                </a:solidFill>
                <a:cs typeface="Calibri"/>
              </a:rPr>
              <a:t>day in the Radiotherapy department at Colchester Hospital. Students participated in an interactive tour of the department learning about pre-treatment, the planning process and </a:t>
            </a:r>
            <a:r>
              <a:rPr lang="en-GB" sz="1050" dirty="0" smtClean="0">
                <a:solidFill>
                  <a:schemeClr val="tx1"/>
                </a:solidFill>
                <a:cs typeface="Calibri"/>
              </a:rPr>
              <a:t>witnessed the MRI in action on </a:t>
            </a:r>
            <a:r>
              <a:rPr lang="en-GB" sz="1050" dirty="0">
                <a:solidFill>
                  <a:schemeClr val="tx1"/>
                </a:solidFill>
                <a:cs typeface="Calibri"/>
              </a:rPr>
              <a:t>a medical </a:t>
            </a:r>
            <a:r>
              <a:rPr lang="en-GB" sz="1050" dirty="0" smtClean="0">
                <a:solidFill>
                  <a:schemeClr val="tx1"/>
                </a:solidFill>
                <a:cs typeface="Calibri"/>
              </a:rPr>
              <a:t>manikin</a:t>
            </a:r>
          </a:p>
          <a:p>
            <a:pPr marL="171450" indent="-171450">
              <a:buFont typeface="Arial" panose="020B0604020202020204" pitchFamily="34" charset="0"/>
              <a:buChar char="•"/>
            </a:pPr>
            <a:r>
              <a:rPr lang="en-GB" sz="1050" dirty="0">
                <a:solidFill>
                  <a:schemeClr val="tx1"/>
                </a:solidFill>
                <a:cs typeface="Calibri"/>
              </a:rPr>
              <a:t>Due to the popularity of last year, we ran two ESNEFT Careers Fairs in both Suffolk and Essex in October and November. We again had over 25 different professions represented with in-depth and interactive stations to engage and educate students. Across the 2 events, we had a footfall of 602 students </a:t>
            </a:r>
          </a:p>
          <a:p>
            <a:pPr marL="171450" indent="-171450">
              <a:buFont typeface="Arial" panose="020B0604020202020204" pitchFamily="34" charset="0"/>
              <a:buChar char="•"/>
            </a:pPr>
            <a:r>
              <a:rPr lang="en-GB" sz="1050" dirty="0" smtClean="0">
                <a:solidFill>
                  <a:schemeClr val="tx1"/>
                </a:solidFill>
                <a:cs typeface="Calibri"/>
              </a:rPr>
              <a:t>In September we had the launch event for our Next-Medic programme. 11 Year 9s and 10 Year 12s successfully commenced onto either their 5 or 2 year journey. The day included an introduction to the programme with guest speakers, as well as a tour of the ARU School of Medicine and practical skills stations. The next events will take place in February – in the interim the participants have had the opportunity to attend virtual sessions hosted by </a:t>
            </a:r>
            <a:r>
              <a:rPr lang="en-GB" sz="1050" dirty="0">
                <a:solidFill>
                  <a:schemeClr val="tx1"/>
                </a:solidFill>
                <a:cs typeface="Calibri"/>
              </a:rPr>
              <a:t>3</a:t>
            </a:r>
            <a:r>
              <a:rPr lang="en-GB" sz="1050" dirty="0" smtClean="0">
                <a:solidFill>
                  <a:schemeClr val="tx1"/>
                </a:solidFill>
                <a:cs typeface="Calibri"/>
              </a:rPr>
              <a:t> Foundation Year 2 Doctors at ESNEFT </a:t>
            </a:r>
          </a:p>
          <a:p>
            <a:pPr marL="171450" indent="-171450">
              <a:buFont typeface="Arial" panose="020B0604020202020204" pitchFamily="34" charset="0"/>
              <a:buChar char="•"/>
            </a:pPr>
            <a:r>
              <a:rPr lang="en-GB" sz="1050" dirty="0">
                <a:solidFill>
                  <a:schemeClr val="tx1"/>
                </a:solidFill>
                <a:cs typeface="Calibri"/>
              </a:rPr>
              <a:t>In </a:t>
            </a:r>
            <a:r>
              <a:rPr lang="en-GB" sz="1050" dirty="0" smtClean="0">
                <a:solidFill>
                  <a:schemeClr val="tx1"/>
                </a:solidFill>
                <a:cs typeface="Calibri"/>
              </a:rPr>
              <a:t>September </a:t>
            </a:r>
            <a:r>
              <a:rPr lang="en-GB" sz="1050" dirty="0">
                <a:solidFill>
                  <a:schemeClr val="tx1"/>
                </a:solidFill>
                <a:cs typeface="Calibri"/>
              </a:rPr>
              <a:t>we collaborated with Ipswich Town </a:t>
            </a:r>
            <a:r>
              <a:rPr lang="en-GB" sz="1050" dirty="0" smtClean="0">
                <a:solidFill>
                  <a:schemeClr val="tx1"/>
                </a:solidFill>
                <a:cs typeface="Calibri"/>
              </a:rPr>
              <a:t>FC </a:t>
            </a:r>
            <a:r>
              <a:rPr lang="en-GB" sz="1050" dirty="0">
                <a:solidFill>
                  <a:schemeClr val="tx1"/>
                </a:solidFill>
                <a:cs typeface="Calibri"/>
              </a:rPr>
              <a:t>to visit </a:t>
            </a:r>
            <a:r>
              <a:rPr lang="en-GB" sz="1050" dirty="0" smtClean="0">
                <a:solidFill>
                  <a:schemeClr val="tx1"/>
                </a:solidFill>
                <a:cs typeface="Calibri"/>
              </a:rPr>
              <a:t>3 local </a:t>
            </a:r>
            <a:r>
              <a:rPr lang="en-GB" sz="1050" dirty="0">
                <a:solidFill>
                  <a:schemeClr val="tx1"/>
                </a:solidFill>
                <a:cs typeface="Calibri"/>
              </a:rPr>
              <a:t>Primary schools in Ipswich to teach 150 students of Years 5 and 6 CPR</a:t>
            </a:r>
          </a:p>
          <a:p>
            <a:pPr marL="171450" indent="-171450">
              <a:buFont typeface="Arial" panose="020B0604020202020204" pitchFamily="34" charset="0"/>
              <a:buChar char="•"/>
            </a:pPr>
            <a:r>
              <a:rPr lang="en-GB" sz="1050" dirty="0">
                <a:solidFill>
                  <a:schemeClr val="tx1"/>
                </a:solidFill>
                <a:cs typeface="Calibri"/>
              </a:rPr>
              <a:t>ESNEFT </a:t>
            </a:r>
            <a:r>
              <a:rPr lang="en-GB" sz="1050" dirty="0" smtClean="0">
                <a:solidFill>
                  <a:schemeClr val="tx1"/>
                </a:solidFill>
                <a:cs typeface="Calibri"/>
              </a:rPr>
              <a:t>has </a:t>
            </a:r>
            <a:r>
              <a:rPr lang="en-GB" sz="1050" dirty="0">
                <a:solidFill>
                  <a:schemeClr val="tx1"/>
                </a:solidFill>
                <a:cs typeface="Calibri"/>
              </a:rPr>
              <a:t>continued </a:t>
            </a:r>
            <a:r>
              <a:rPr lang="en-GB" sz="1050" dirty="0" smtClean="0">
                <a:solidFill>
                  <a:schemeClr val="tx1"/>
                </a:solidFill>
                <a:cs typeface="Calibri"/>
              </a:rPr>
              <a:t>its </a:t>
            </a:r>
            <a:r>
              <a:rPr lang="en-GB" sz="1050" dirty="0">
                <a:solidFill>
                  <a:schemeClr val="tx1"/>
                </a:solidFill>
                <a:cs typeface="Calibri"/>
              </a:rPr>
              <a:t>success in increasing </a:t>
            </a:r>
            <a:r>
              <a:rPr lang="en-GB" sz="1050" dirty="0" smtClean="0">
                <a:solidFill>
                  <a:schemeClr val="tx1"/>
                </a:solidFill>
                <a:cs typeface="Calibri"/>
              </a:rPr>
              <a:t>apprenticeship </a:t>
            </a:r>
            <a:r>
              <a:rPr lang="en-GB" sz="1050" dirty="0">
                <a:solidFill>
                  <a:schemeClr val="tx1"/>
                </a:solidFill>
                <a:cs typeface="Calibri"/>
              </a:rPr>
              <a:t>numbers, with the total number of learners on programme now reaching </a:t>
            </a:r>
            <a:r>
              <a:rPr lang="en-GB" sz="1050" dirty="0" smtClean="0">
                <a:solidFill>
                  <a:schemeClr val="tx1"/>
                </a:solidFill>
                <a:cs typeface="Calibri"/>
              </a:rPr>
              <a:t>396. </a:t>
            </a:r>
            <a:r>
              <a:rPr lang="en-GB" sz="1050" dirty="0">
                <a:solidFill>
                  <a:schemeClr val="tx1"/>
                </a:solidFill>
                <a:cs typeface="Calibri"/>
              </a:rPr>
              <a:t>By the end of March 2024 we are working towards </a:t>
            </a:r>
            <a:r>
              <a:rPr lang="en-GB" sz="1050" dirty="0" smtClean="0">
                <a:solidFill>
                  <a:schemeClr val="tx1"/>
                </a:solidFill>
                <a:cs typeface="Calibri"/>
              </a:rPr>
              <a:t>482 </a:t>
            </a:r>
            <a:r>
              <a:rPr lang="en-GB" sz="1050" dirty="0">
                <a:solidFill>
                  <a:schemeClr val="tx1"/>
                </a:solidFill>
                <a:cs typeface="Calibri"/>
              </a:rPr>
              <a:t>apprentices on programme.</a:t>
            </a:r>
          </a:p>
          <a:p>
            <a:pPr marL="171450" indent="-171450">
              <a:buFont typeface="Arial" panose="020B0604020202020204" pitchFamily="34" charset="0"/>
              <a:buChar char="•"/>
            </a:pPr>
            <a:r>
              <a:rPr lang="en-GB" sz="1050" dirty="0">
                <a:solidFill>
                  <a:schemeClr val="tx1"/>
                </a:solidFill>
                <a:cs typeface="Calibri"/>
              </a:rPr>
              <a:t>Since apprenticeships were launched 72 standards have been utilised across ESNEFT. Since April 2023 we have increased our offering to include Customer Service Practitioner, Assistant Accountant, Data Technician, Speech and Language Therapist and Senior People Professional</a:t>
            </a:r>
          </a:p>
          <a:p>
            <a:pPr marL="171450" indent="-171450">
              <a:buFont typeface="Arial" panose="020B0604020202020204" pitchFamily="34" charset="0"/>
              <a:buChar char="•"/>
            </a:pPr>
            <a:r>
              <a:rPr lang="en-GB" sz="1050" dirty="0">
                <a:solidFill>
                  <a:schemeClr val="tx1"/>
                </a:solidFill>
                <a:cs typeface="Calibri"/>
              </a:rPr>
              <a:t>As an ‘Anchor Employer’ ESNEFT has committed to financially supporting the training </a:t>
            </a:r>
            <a:r>
              <a:rPr lang="en-GB" sz="1050" dirty="0" smtClean="0">
                <a:solidFill>
                  <a:schemeClr val="tx1"/>
                </a:solidFill>
                <a:cs typeface="Calibri"/>
              </a:rPr>
              <a:t>in healthcare of </a:t>
            </a:r>
            <a:r>
              <a:rPr lang="en-GB" sz="1050" dirty="0">
                <a:solidFill>
                  <a:schemeClr val="tx1"/>
                </a:solidFill>
                <a:cs typeface="Calibri"/>
              </a:rPr>
              <a:t>talent </a:t>
            </a:r>
            <a:r>
              <a:rPr lang="en-GB" sz="1050" dirty="0" smtClean="0">
                <a:solidFill>
                  <a:schemeClr val="tx1"/>
                </a:solidFill>
                <a:cs typeface="Calibri"/>
              </a:rPr>
              <a:t>of </a:t>
            </a:r>
            <a:r>
              <a:rPr lang="en-GB" sz="1050" dirty="0">
                <a:solidFill>
                  <a:schemeClr val="tx1"/>
                </a:solidFill>
                <a:cs typeface="Calibri"/>
              </a:rPr>
              <a:t>the local community. Since April 2023 </a:t>
            </a:r>
            <a:r>
              <a:rPr lang="en-GB" sz="1050" dirty="0" smtClean="0">
                <a:solidFill>
                  <a:schemeClr val="tx1"/>
                </a:solidFill>
                <a:cs typeface="Calibri"/>
              </a:rPr>
              <a:t>17 </a:t>
            </a:r>
            <a:r>
              <a:rPr lang="en-GB" sz="1050" dirty="0">
                <a:solidFill>
                  <a:schemeClr val="tx1"/>
                </a:solidFill>
                <a:cs typeface="Calibri"/>
              </a:rPr>
              <a:t>employers have benefitted </a:t>
            </a:r>
            <a:r>
              <a:rPr lang="en-GB" sz="1050" dirty="0" smtClean="0">
                <a:solidFill>
                  <a:schemeClr val="tx1"/>
                </a:solidFill>
                <a:cs typeface="Calibri"/>
              </a:rPr>
              <a:t>financially through the sharing of our Apprenticeship Levy, </a:t>
            </a:r>
            <a:r>
              <a:rPr lang="en-GB" sz="1050" dirty="0">
                <a:solidFill>
                  <a:schemeClr val="tx1"/>
                </a:solidFill>
                <a:cs typeface="Calibri"/>
              </a:rPr>
              <a:t>supporting 25 </a:t>
            </a:r>
            <a:r>
              <a:rPr lang="en-GB" sz="1050" dirty="0" smtClean="0">
                <a:solidFill>
                  <a:schemeClr val="tx1"/>
                </a:solidFill>
                <a:cs typeface="Calibri"/>
              </a:rPr>
              <a:t>apprenticeships.</a:t>
            </a:r>
            <a:endParaRPr lang="en-GB" sz="1050" dirty="0">
              <a:solidFill>
                <a:schemeClr val="tx1"/>
              </a:solidFill>
              <a:cs typeface="Calibri"/>
            </a:endParaRPr>
          </a:p>
          <a:p>
            <a:pPr marL="171450" indent="-171450">
              <a:buFont typeface="Arial" panose="020B0604020202020204" pitchFamily="34" charset="0"/>
              <a:buChar char="•"/>
            </a:pPr>
            <a:r>
              <a:rPr lang="en-GB" sz="1050" dirty="0">
                <a:solidFill>
                  <a:schemeClr val="tx1"/>
                </a:solidFill>
                <a:cs typeface="Calibri"/>
              </a:rPr>
              <a:t>At present 10% of monthly Apprenticeship Levy expenditure is via gifting levy share transfers</a:t>
            </a:r>
            <a:r>
              <a:rPr lang="en-GB" sz="1050" dirty="0" smtClean="0">
                <a:solidFill>
                  <a:schemeClr val="tx1"/>
                </a:solidFill>
                <a:cs typeface="Calibri"/>
              </a:rPr>
              <a:t>.</a:t>
            </a:r>
          </a:p>
          <a:p>
            <a:r>
              <a:rPr lang="en-GB" sz="600" dirty="0" smtClean="0">
                <a:solidFill>
                  <a:schemeClr val="tx1"/>
                </a:solidFill>
                <a:cs typeface="Calibri"/>
              </a:rPr>
              <a:t/>
            </a:r>
            <a:br>
              <a:rPr lang="en-GB" sz="600" dirty="0" smtClean="0">
                <a:solidFill>
                  <a:schemeClr val="tx1"/>
                </a:solidFill>
                <a:cs typeface="Calibri"/>
              </a:rPr>
            </a:br>
            <a:r>
              <a:rPr lang="en-GB" sz="700" i="1" dirty="0" smtClean="0">
                <a:solidFill>
                  <a:schemeClr val="tx1"/>
                </a:solidFill>
                <a:cs typeface="Calibri"/>
              </a:rPr>
              <a:t>* </a:t>
            </a:r>
            <a:r>
              <a:rPr lang="en-GB" sz="700" i="1" dirty="0">
                <a:solidFill>
                  <a:schemeClr val="tx1"/>
                </a:solidFill>
                <a:cs typeface="Calibri"/>
              </a:rPr>
              <a:t>Due to launching the new TfC outreach programme and relaunch of work experience post pandemic in August 2022 the figures provided are from Aug 22 – Aug 23 (13 months). Hereafter figures provided will be from Sep-Aug (12 months) in accordance with the majority of students official academic year </a:t>
            </a:r>
            <a:r>
              <a:rPr lang="en-GB" sz="600" dirty="0">
                <a:solidFill>
                  <a:schemeClr val="tx1"/>
                </a:solidFill>
                <a:cs typeface="Calibri"/>
              </a:rPr>
              <a:t/>
            </a:r>
            <a:br>
              <a:rPr lang="en-GB" sz="600" dirty="0">
                <a:solidFill>
                  <a:schemeClr val="tx1"/>
                </a:solidFill>
                <a:cs typeface="Calibri"/>
              </a:rPr>
            </a:br>
            <a:endParaRPr lang="en-GB" sz="500" dirty="0">
              <a:solidFill>
                <a:schemeClr val="tx1"/>
              </a:solidFill>
              <a:cs typeface="Calibri"/>
            </a:endParaRPr>
          </a:p>
        </p:txBody>
      </p:sp>
      <p:sp>
        <p:nvSpPr>
          <p:cNvPr id="2" name="Title 1"/>
          <p:cNvSpPr>
            <a:spLocks noGrp="1"/>
          </p:cNvSpPr>
          <p:nvPr>
            <p:ph type="title"/>
          </p:nvPr>
        </p:nvSpPr>
        <p:spPr>
          <a:xfrm>
            <a:off x="219456" y="302393"/>
            <a:ext cx="8686800" cy="1143000"/>
          </a:xfrm>
          <a:solidFill>
            <a:srgbClr val="0070C0"/>
          </a:solidFill>
        </p:spPr>
        <p:txBody>
          <a:bodyPr/>
          <a:lstStyle/>
          <a:p>
            <a:r>
              <a:rPr lang="en-GB" sz="3200" dirty="0">
                <a:solidFill>
                  <a:srgbClr val="FFC000"/>
                </a:solidFill>
              </a:rPr>
              <a:t>Our action as </a:t>
            </a:r>
            <a:r>
              <a:rPr lang="en-GB" sz="3200" dirty="0">
                <a:solidFill>
                  <a:schemeClr val="bg1">
                    <a:lumMod val="95000"/>
                  </a:schemeClr>
                </a:solidFill>
              </a:rPr>
              <a:t>Employers</a:t>
            </a:r>
          </a:p>
        </p:txBody>
      </p:sp>
      <p:sp>
        <p:nvSpPr>
          <p:cNvPr id="10" name="TextBox 9"/>
          <p:cNvSpPr txBox="1"/>
          <p:nvPr/>
        </p:nvSpPr>
        <p:spPr>
          <a:xfrm>
            <a:off x="503610" y="1394616"/>
            <a:ext cx="5705166" cy="369332"/>
          </a:xfrm>
          <a:prstGeom prst="rect">
            <a:avLst/>
          </a:prstGeom>
          <a:noFill/>
        </p:spPr>
        <p:txBody>
          <a:bodyPr wrap="square" rtlCol="0">
            <a:spAutoFit/>
          </a:bodyPr>
          <a:lstStyle/>
          <a:p>
            <a:r>
              <a:rPr lang="en-GB" dirty="0">
                <a:solidFill>
                  <a:schemeClr val="accent1"/>
                </a:solidFill>
              </a:rPr>
              <a:t>What have we done since the last Dashboard – </a:t>
            </a:r>
            <a:r>
              <a:rPr lang="en-GB" dirty="0" smtClean="0">
                <a:solidFill>
                  <a:schemeClr val="accent1"/>
                </a:solidFill>
              </a:rPr>
              <a:t>May </a:t>
            </a:r>
            <a:r>
              <a:rPr lang="en-GB" dirty="0">
                <a:solidFill>
                  <a:schemeClr val="accent1"/>
                </a:solidFill>
              </a:rPr>
              <a:t>23</a:t>
            </a:r>
          </a:p>
        </p:txBody>
      </p:sp>
    </p:spTree>
    <p:extLst>
      <p:ext uri="{BB962C8B-B14F-4D97-AF65-F5344CB8AC3E}">
        <p14:creationId xmlns:p14="http://schemas.microsoft.com/office/powerpoint/2010/main" val="1081843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Our action as </a:t>
            </a:r>
            <a:r>
              <a:rPr lang="en-GB" sz="3200" dirty="0">
                <a:solidFill>
                  <a:schemeClr val="bg1">
                    <a:lumMod val="95000"/>
                  </a:schemeClr>
                </a:solidFill>
              </a:rPr>
              <a:t>Employers</a:t>
            </a:r>
          </a:p>
        </p:txBody>
      </p:sp>
      <p:sp>
        <p:nvSpPr>
          <p:cNvPr id="8" name="Rounded Rectangle 7"/>
          <p:cNvSpPr/>
          <p:nvPr/>
        </p:nvSpPr>
        <p:spPr>
          <a:xfrm>
            <a:off x="408317" y="1799521"/>
            <a:ext cx="8147419" cy="2594884"/>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The midwifery apprenticeship standard is expected to be available in Sept 2024,we are currently considering as a Trust how we might utilise this. </a:t>
            </a:r>
          </a:p>
          <a:p>
            <a:pPr marL="171450" indent="-171450">
              <a:buFont typeface="Arial" panose="020B0604020202020204" pitchFamily="34" charset="0"/>
              <a:buChar char="•"/>
            </a:pPr>
            <a:r>
              <a:rPr lang="en-GB" sz="1000" dirty="0" smtClean="0">
                <a:solidFill>
                  <a:schemeClr val="tx1"/>
                </a:solidFill>
              </a:rPr>
              <a:t>Outreach </a:t>
            </a:r>
            <a:r>
              <a:rPr lang="en-GB" sz="1000" dirty="0">
                <a:solidFill>
                  <a:schemeClr val="tx1"/>
                </a:solidFill>
              </a:rPr>
              <a:t>initiatives aligned with </a:t>
            </a:r>
            <a:r>
              <a:rPr lang="en-GB" sz="1000" dirty="0" smtClean="0">
                <a:solidFill>
                  <a:schemeClr val="tx1"/>
                </a:solidFill>
              </a:rPr>
              <a:t>ICS Pharmacy </a:t>
            </a:r>
            <a:r>
              <a:rPr lang="en-GB" sz="1000" dirty="0">
                <a:solidFill>
                  <a:schemeClr val="tx1"/>
                </a:solidFill>
              </a:rPr>
              <a:t>and Healthcare Science Workforce strategies include </a:t>
            </a:r>
            <a:r>
              <a:rPr lang="en-GB" sz="1000" dirty="0" smtClean="0">
                <a:solidFill>
                  <a:schemeClr val="tx1"/>
                </a:solidFill>
              </a:rPr>
              <a:t>–</a:t>
            </a:r>
          </a:p>
          <a:p>
            <a:pPr marL="628650" lvl="1" indent="-171450">
              <a:buFont typeface="Arial" panose="020B0604020202020204" pitchFamily="34" charset="0"/>
              <a:buChar char="•"/>
            </a:pPr>
            <a:r>
              <a:rPr lang="en-GB" sz="1000" dirty="0" smtClean="0">
                <a:solidFill>
                  <a:schemeClr val="tx1"/>
                </a:solidFill>
              </a:rPr>
              <a:t>a </a:t>
            </a:r>
            <a:r>
              <a:rPr lang="en-GB" sz="1000" dirty="0">
                <a:solidFill>
                  <a:schemeClr val="tx1"/>
                </a:solidFill>
              </a:rPr>
              <a:t>Healthcare Science Masterclass in late January for 30 students. </a:t>
            </a:r>
            <a:endParaRPr lang="en-GB" sz="1000" dirty="0" smtClean="0">
              <a:solidFill>
                <a:schemeClr val="tx1"/>
              </a:solidFill>
            </a:endParaRPr>
          </a:p>
          <a:p>
            <a:pPr marL="628650" lvl="1" indent="-171450">
              <a:buFont typeface="Arial" panose="020B0604020202020204" pitchFamily="34" charset="0"/>
              <a:buChar char="•"/>
            </a:pPr>
            <a:r>
              <a:rPr lang="en-GB" sz="1000" dirty="0" smtClean="0">
                <a:solidFill>
                  <a:schemeClr val="tx1"/>
                </a:solidFill>
              </a:rPr>
              <a:t>ESNEFT coordinating a work </a:t>
            </a:r>
            <a:r>
              <a:rPr lang="en-GB" sz="1000" dirty="0">
                <a:solidFill>
                  <a:schemeClr val="tx1"/>
                </a:solidFill>
              </a:rPr>
              <a:t>experience </a:t>
            </a:r>
            <a:r>
              <a:rPr lang="en-GB" sz="1000" dirty="0" smtClean="0">
                <a:solidFill>
                  <a:schemeClr val="tx1"/>
                </a:solidFill>
              </a:rPr>
              <a:t>programme </a:t>
            </a:r>
            <a:r>
              <a:rPr lang="en-GB" sz="1000" dirty="0">
                <a:solidFill>
                  <a:schemeClr val="tx1"/>
                </a:solidFill>
              </a:rPr>
              <a:t>for community pharmacies</a:t>
            </a:r>
            <a:r>
              <a:rPr lang="en-GB" sz="1000" dirty="0" smtClean="0">
                <a:solidFill>
                  <a:schemeClr val="tx1"/>
                </a:solidFill>
              </a:rPr>
              <a:t>, incl. </a:t>
            </a:r>
            <a:r>
              <a:rPr lang="en-GB" sz="1000" dirty="0">
                <a:solidFill>
                  <a:schemeClr val="tx1"/>
                </a:solidFill>
              </a:rPr>
              <a:t>processing applications, </a:t>
            </a:r>
            <a:r>
              <a:rPr lang="en-GB" sz="1000" dirty="0" smtClean="0">
                <a:solidFill>
                  <a:schemeClr val="tx1"/>
                </a:solidFill>
              </a:rPr>
              <a:t>and supporting </a:t>
            </a:r>
            <a:r>
              <a:rPr lang="en-GB" sz="1000" dirty="0">
                <a:solidFill>
                  <a:schemeClr val="tx1"/>
                </a:solidFill>
              </a:rPr>
              <a:t>pre-placement checks. </a:t>
            </a:r>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ESNEFT </a:t>
            </a:r>
            <a:r>
              <a:rPr lang="en-GB" sz="1000" dirty="0">
                <a:solidFill>
                  <a:schemeClr val="tx1"/>
                </a:solidFill>
              </a:rPr>
              <a:t>Career Start Programme restarts in </a:t>
            </a:r>
            <a:r>
              <a:rPr lang="en-GB" sz="1000" dirty="0" smtClean="0">
                <a:solidFill>
                  <a:schemeClr val="tx1"/>
                </a:solidFill>
              </a:rPr>
              <a:t>Feb 2024 at Col Institute; </a:t>
            </a:r>
            <a:r>
              <a:rPr lang="en-GB" sz="1000" dirty="0">
                <a:solidFill>
                  <a:schemeClr val="tx1"/>
                </a:solidFill>
              </a:rPr>
              <a:t>planning to replicate with Suffolk New College in 2024, focusing on the ODP apprenticeship. </a:t>
            </a:r>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Collaborating </a:t>
            </a:r>
            <a:r>
              <a:rPr lang="en-GB" sz="1000" dirty="0">
                <a:solidFill>
                  <a:schemeClr val="tx1"/>
                </a:solidFill>
              </a:rPr>
              <a:t>with Essex Care </a:t>
            </a:r>
            <a:r>
              <a:rPr lang="en-GB" sz="1000" dirty="0" smtClean="0">
                <a:solidFill>
                  <a:schemeClr val="tx1"/>
                </a:solidFill>
              </a:rPr>
              <a:t>Leavers through an </a:t>
            </a:r>
            <a:r>
              <a:rPr lang="en-GB" sz="1000" dirty="0">
                <a:solidFill>
                  <a:schemeClr val="tx1"/>
                </a:solidFill>
              </a:rPr>
              <a:t>MOU, proposing bespoke outreach projects for young people in care and young adults who have been in the care system. </a:t>
            </a:r>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Submitted </a:t>
            </a:r>
            <a:r>
              <a:rPr lang="en-GB" sz="1000" dirty="0">
                <a:solidFill>
                  <a:schemeClr val="tx1"/>
                </a:solidFill>
              </a:rPr>
              <a:t>applications on 30 November to the Public Health Accelerator Fund for two </a:t>
            </a:r>
            <a:r>
              <a:rPr lang="en-GB" sz="1000" dirty="0" smtClean="0">
                <a:solidFill>
                  <a:schemeClr val="tx1"/>
                </a:solidFill>
              </a:rPr>
              <a:t>projects:</a:t>
            </a:r>
          </a:p>
          <a:p>
            <a:pPr marL="628650" lvl="1" indent="-171450">
              <a:buFont typeface="Arial" panose="020B0604020202020204" pitchFamily="34" charset="0"/>
              <a:buChar char="•"/>
            </a:pPr>
            <a:r>
              <a:rPr lang="en-GB" sz="1000" dirty="0" smtClean="0">
                <a:solidFill>
                  <a:schemeClr val="tx1"/>
                </a:solidFill>
              </a:rPr>
              <a:t>100 Tendering </a:t>
            </a:r>
            <a:r>
              <a:rPr lang="en-GB" sz="1000" dirty="0">
                <a:solidFill>
                  <a:schemeClr val="tx1"/>
                </a:solidFill>
              </a:rPr>
              <a:t>Apprenticeships" in collaboration with </a:t>
            </a:r>
            <a:r>
              <a:rPr lang="en-GB" sz="1000" dirty="0" smtClean="0">
                <a:solidFill>
                  <a:schemeClr val="tx1"/>
                </a:solidFill>
              </a:rPr>
              <a:t>Tendering </a:t>
            </a:r>
            <a:r>
              <a:rPr lang="en-GB" sz="1000" dirty="0">
                <a:solidFill>
                  <a:schemeClr val="tx1"/>
                </a:solidFill>
              </a:rPr>
              <a:t>District Council aims to address health inequalities, creating 100 </a:t>
            </a:r>
            <a:r>
              <a:rPr lang="en-GB" sz="1000" dirty="0" smtClean="0">
                <a:solidFill>
                  <a:schemeClr val="tx1"/>
                </a:solidFill>
              </a:rPr>
              <a:t>apprenticeships </a:t>
            </a:r>
            <a:r>
              <a:rPr lang="en-GB" sz="1000" dirty="0">
                <a:solidFill>
                  <a:schemeClr val="tx1"/>
                </a:solidFill>
              </a:rPr>
              <a:t>with £350,000 ESNEFT Apprenticeship Levy. PHAB funding provides a £1,500 employer payment for each apprentice, </a:t>
            </a:r>
            <a:r>
              <a:rPr lang="en-GB" sz="1000" dirty="0" smtClean="0">
                <a:solidFill>
                  <a:schemeClr val="tx1"/>
                </a:solidFill>
              </a:rPr>
              <a:t>covering </a:t>
            </a:r>
            <a:r>
              <a:rPr lang="en-GB" sz="1000" dirty="0">
                <a:solidFill>
                  <a:schemeClr val="tx1"/>
                </a:solidFill>
              </a:rPr>
              <a:t>new starter </a:t>
            </a:r>
            <a:r>
              <a:rPr lang="en-GB" sz="1000" dirty="0" smtClean="0">
                <a:solidFill>
                  <a:schemeClr val="tx1"/>
                </a:solidFill>
              </a:rPr>
              <a:t>costs.</a:t>
            </a:r>
          </a:p>
          <a:p>
            <a:pPr marL="628650" lvl="1" indent="-171450">
              <a:buFont typeface="Arial" panose="020B0604020202020204" pitchFamily="34" charset="0"/>
              <a:buChar char="•"/>
            </a:pPr>
            <a:r>
              <a:rPr lang="en-GB" sz="1000" dirty="0" smtClean="0">
                <a:solidFill>
                  <a:schemeClr val="tx1"/>
                </a:solidFill>
              </a:rPr>
              <a:t>Tendering </a:t>
            </a:r>
            <a:r>
              <a:rPr lang="en-GB" sz="1000" dirty="0">
                <a:solidFill>
                  <a:schemeClr val="tx1"/>
                </a:solidFill>
              </a:rPr>
              <a:t>Welcome Hubs," warm spaces open all year, designed in collaboration with Col </a:t>
            </a:r>
            <a:r>
              <a:rPr lang="en-GB" sz="1000" dirty="0" smtClean="0">
                <a:solidFill>
                  <a:schemeClr val="tx1"/>
                </a:solidFill>
              </a:rPr>
              <a:t>Institute </a:t>
            </a:r>
            <a:r>
              <a:rPr lang="en-GB" sz="1000" dirty="0">
                <a:solidFill>
                  <a:schemeClr val="tx1"/>
                </a:solidFill>
              </a:rPr>
              <a:t>and TDC, address various issues, offering activities related to physical and mental health, access to health services, education, skills, employment, social inclusion, and subsidized/free food. Open to all residents, providing tools for positive changes.</a:t>
            </a:r>
          </a:p>
          <a:p>
            <a:pPr marL="171450" indent="-171450">
              <a:buFont typeface="Arial" panose="020B0604020202020204" pitchFamily="34" charset="0"/>
              <a:buChar char="•"/>
            </a:pPr>
            <a:endParaRPr lang="en-GB" sz="1000" dirty="0">
              <a:solidFill>
                <a:schemeClr val="tx1"/>
              </a:solidFill>
              <a:cs typeface="Calibri"/>
            </a:endParaRPr>
          </a:p>
        </p:txBody>
      </p:sp>
      <p:sp>
        <p:nvSpPr>
          <p:cNvPr id="11" name="TextBox 10"/>
          <p:cNvSpPr txBox="1"/>
          <p:nvPr/>
        </p:nvSpPr>
        <p:spPr>
          <a:xfrm>
            <a:off x="457200" y="1438096"/>
            <a:ext cx="2518410" cy="369332"/>
          </a:xfrm>
          <a:prstGeom prst="rect">
            <a:avLst/>
          </a:prstGeom>
          <a:noFill/>
        </p:spPr>
        <p:txBody>
          <a:bodyPr wrap="square" rtlCol="0">
            <a:spAutoFit/>
          </a:bodyPr>
          <a:lstStyle/>
          <a:p>
            <a:r>
              <a:rPr lang="en-GB" dirty="0">
                <a:solidFill>
                  <a:schemeClr val="accent1"/>
                </a:solidFill>
              </a:rPr>
              <a:t>What are we going to do</a:t>
            </a:r>
          </a:p>
        </p:txBody>
      </p:sp>
      <p:sp>
        <p:nvSpPr>
          <p:cNvPr id="5" name="TextBox 4"/>
          <p:cNvSpPr txBox="1"/>
          <p:nvPr/>
        </p:nvSpPr>
        <p:spPr>
          <a:xfrm>
            <a:off x="471182" y="4341830"/>
            <a:ext cx="1196340" cy="369332"/>
          </a:xfrm>
          <a:prstGeom prst="rect">
            <a:avLst/>
          </a:prstGeom>
          <a:noFill/>
        </p:spPr>
        <p:txBody>
          <a:bodyPr wrap="square" rtlCol="0">
            <a:spAutoFit/>
          </a:bodyPr>
          <a:lstStyle/>
          <a:p>
            <a:r>
              <a:rPr lang="en-GB" dirty="0">
                <a:solidFill>
                  <a:schemeClr val="accent1"/>
                </a:solidFill>
              </a:rPr>
              <a:t>Case Study</a:t>
            </a:r>
          </a:p>
        </p:txBody>
      </p:sp>
      <p:sp>
        <p:nvSpPr>
          <p:cNvPr id="7" name="Rounded Rectangle 6"/>
          <p:cNvSpPr/>
          <p:nvPr/>
        </p:nvSpPr>
        <p:spPr>
          <a:xfrm>
            <a:off x="408317" y="4695962"/>
            <a:ext cx="8098536" cy="1997445"/>
          </a:xfrm>
          <a:prstGeom prst="round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chemeClr val="tx1"/>
                </a:solidFill>
              </a:rPr>
              <a:t>ESNEFT are excited to be one of the pilot sites nationally to offer the Medical Apprenticeship in collaboration with Anglia Ruskin University. The offering will not only provide an alternative path into medicine for people who might not have otherwise applied, it will contribute to changing the current doctor demographic to be more representative of their local communities.</a:t>
            </a:r>
          </a:p>
          <a:p>
            <a:endParaRPr lang="en-GB" sz="1050" dirty="0">
              <a:solidFill>
                <a:schemeClr val="tx1"/>
              </a:solidFill>
            </a:endParaRPr>
          </a:p>
          <a:p>
            <a:r>
              <a:rPr lang="en-GB" sz="1050" dirty="0">
                <a:solidFill>
                  <a:schemeClr val="tx1"/>
                </a:solidFill>
              </a:rPr>
              <a:t>Our goal is to make the profession more accessible, as at present there are barriers which hold back talented people from applying. One of the ways these barriers are being removed is having all the tuition fee’s being paid by ESNEFT’s Apprenticeship Levy account. Not only this but candidates will also receive a salary for the full 5 years of study. </a:t>
            </a:r>
          </a:p>
          <a:p>
            <a:endParaRPr lang="en-GB" sz="1050" dirty="0">
              <a:solidFill>
                <a:schemeClr val="tx1"/>
              </a:solidFill>
            </a:endParaRPr>
          </a:p>
          <a:p>
            <a:r>
              <a:rPr lang="en-GB" sz="1050" dirty="0">
                <a:solidFill>
                  <a:schemeClr val="tx1"/>
                </a:solidFill>
              </a:rPr>
              <a:t>In February </a:t>
            </a:r>
            <a:r>
              <a:rPr lang="en-GB" sz="1050" dirty="0" smtClean="0">
                <a:solidFill>
                  <a:schemeClr val="tx1"/>
                </a:solidFill>
              </a:rPr>
              <a:t>2024 we </a:t>
            </a:r>
            <a:r>
              <a:rPr lang="en-GB" sz="1050" dirty="0">
                <a:solidFill>
                  <a:schemeClr val="tx1"/>
                </a:solidFill>
              </a:rPr>
              <a:t>will run a series of Information / Screening events for the general public to learn more about the opportunity and if attendees meet the entry requirements they will be given </a:t>
            </a:r>
            <a:r>
              <a:rPr lang="en-GB" sz="1050" dirty="0" smtClean="0">
                <a:solidFill>
                  <a:schemeClr val="tx1"/>
                </a:solidFill>
              </a:rPr>
              <a:t>application links </a:t>
            </a:r>
            <a:r>
              <a:rPr lang="en-GB" sz="1050" dirty="0">
                <a:solidFill>
                  <a:schemeClr val="tx1"/>
                </a:solidFill>
              </a:rPr>
              <a:t>to apply. Commencing with employment with ESNEFT in Summer followed, teaching will commence with ARU in September 2024</a:t>
            </a:r>
            <a:r>
              <a:rPr lang="en-GB" sz="1050" dirty="0" smtClean="0">
                <a:solidFill>
                  <a:schemeClr val="tx1"/>
                </a:solidFill>
              </a:rPr>
              <a:t>. This will be amongst the first of its kind in the country, with 20 per year at ESNEFT.</a:t>
            </a:r>
            <a:endParaRPr lang="en-GB" sz="600" dirty="0">
              <a:solidFill>
                <a:schemeClr val="tx1"/>
              </a:solidFill>
            </a:endParaRPr>
          </a:p>
        </p:txBody>
      </p:sp>
    </p:spTree>
    <p:extLst>
      <p:ext uri="{BB962C8B-B14F-4D97-AF65-F5344CB8AC3E}">
        <p14:creationId xmlns:p14="http://schemas.microsoft.com/office/powerpoint/2010/main" val="207771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How we are measuring our progress as </a:t>
            </a:r>
            <a:r>
              <a:rPr lang="en-GB" sz="3200" dirty="0">
                <a:solidFill>
                  <a:schemeClr val="bg1">
                    <a:lumMod val="95000"/>
                  </a:schemeClr>
                </a:solidFill>
              </a:rPr>
              <a:t>Employers</a:t>
            </a:r>
          </a:p>
        </p:txBody>
      </p:sp>
      <p:sp>
        <p:nvSpPr>
          <p:cNvPr id="3" name="TextBox 2"/>
          <p:cNvSpPr txBox="1"/>
          <p:nvPr/>
        </p:nvSpPr>
        <p:spPr>
          <a:xfrm>
            <a:off x="457200" y="1609344"/>
            <a:ext cx="6858000" cy="307777"/>
          </a:xfrm>
          <a:prstGeom prst="rect">
            <a:avLst/>
          </a:prstGeom>
          <a:noFill/>
        </p:spPr>
        <p:txBody>
          <a:bodyPr wrap="square" rtlCol="0">
            <a:spAutoFit/>
          </a:bodyPr>
          <a:lstStyle/>
          <a:p>
            <a:r>
              <a:rPr lang="en-GB" sz="1400" dirty="0"/>
              <a:t>Have stable employment in an organisation that is good to work </a:t>
            </a:r>
            <a:r>
              <a:rPr lang="en-GB" sz="1400" dirty="0" smtClean="0"/>
              <a:t>for :</a:t>
            </a:r>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3863353616"/>
              </p:ext>
            </p:extLst>
          </p:nvPr>
        </p:nvGraphicFramePr>
        <p:xfrm>
          <a:off x="457200" y="1971264"/>
          <a:ext cx="8149589" cy="4037424"/>
        </p:xfrm>
        <a:graphic>
          <a:graphicData uri="http://schemas.openxmlformats.org/drawingml/2006/table">
            <a:tbl>
              <a:tblPr firstRow="1" bandRow="1">
                <a:tableStyleId>{5C22544A-7EE6-4342-B048-85BDC9FD1C3A}</a:tableStyleId>
              </a:tblPr>
              <a:tblGrid>
                <a:gridCol w="2233113">
                  <a:extLst>
                    <a:ext uri="{9D8B030D-6E8A-4147-A177-3AD203B41FA5}">
                      <a16:colId xmlns:a16="http://schemas.microsoft.com/office/drawing/2014/main" val="3379311377"/>
                    </a:ext>
                  </a:extLst>
                </a:gridCol>
                <a:gridCol w="2958238">
                  <a:extLst>
                    <a:ext uri="{9D8B030D-6E8A-4147-A177-3AD203B41FA5}">
                      <a16:colId xmlns:a16="http://schemas.microsoft.com/office/drawing/2014/main" val="268793535"/>
                    </a:ext>
                  </a:extLst>
                </a:gridCol>
                <a:gridCol w="2958238">
                  <a:extLst>
                    <a:ext uri="{9D8B030D-6E8A-4147-A177-3AD203B41FA5}">
                      <a16:colId xmlns:a16="http://schemas.microsoft.com/office/drawing/2014/main" val="277514841"/>
                    </a:ext>
                  </a:extLst>
                </a:gridCol>
              </a:tblGrid>
              <a:tr h="693370">
                <a:tc>
                  <a:txBody>
                    <a:bodyPr/>
                    <a:lstStyle/>
                    <a:p>
                      <a:pPr algn="ctr">
                        <a:lnSpc>
                          <a:spcPct val="107000"/>
                        </a:lnSpc>
                        <a:spcAft>
                          <a:spcPts val="0"/>
                        </a:spcAft>
                      </a:pPr>
                      <a:r>
                        <a:rPr lang="en-GB" sz="1100" dirty="0">
                          <a:effectLst/>
                        </a:rPr>
                        <a:t>BENEFIT TO PEOPLE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gn="ctr">
                        <a:lnSpc>
                          <a:spcPct val="107000"/>
                        </a:lnSpc>
                        <a:spcAft>
                          <a:spcPts val="0"/>
                        </a:spcAft>
                      </a:pPr>
                      <a:r>
                        <a:rPr lang="en-GB" sz="1100" kern="1200" dirty="0">
                          <a:effectLst/>
                        </a:rPr>
                        <a:t>MEASURE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gn="ctr">
                        <a:lnSpc>
                          <a:spcPct val="107000"/>
                        </a:lnSpc>
                        <a:spcAft>
                          <a:spcPts val="0"/>
                        </a:spcAft>
                      </a:pPr>
                      <a:r>
                        <a:rPr lang="en-GB" sz="1100" kern="1200" dirty="0">
                          <a:effectLst/>
                        </a:rPr>
                        <a:t>DATA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1671636987"/>
                  </a:ext>
                </a:extLst>
              </a:tr>
              <a:tr h="318849">
                <a:tc rowSpan="2">
                  <a:txBody>
                    <a:bodyPr/>
                    <a:lstStyle/>
                    <a:p>
                      <a:pPr>
                        <a:lnSpc>
                          <a:spcPct val="107000"/>
                        </a:lnSpc>
                        <a:spcAft>
                          <a:spcPts val="0"/>
                        </a:spcAft>
                      </a:pPr>
                      <a:r>
                        <a:rPr lang="en-GB" sz="800" kern="1200" dirty="0">
                          <a:effectLst/>
                        </a:rPr>
                        <a:t>Have stable employment in an organisation that is good to work for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Sickness absence rate % (NHS Provider Staff Data) - quarterly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5.1% - Oct 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2718736385"/>
                  </a:ext>
                </a:extLst>
              </a:tr>
              <a:tr h="216615">
                <a:tc vMerge="1">
                  <a:txBody>
                    <a:bodyPr/>
                    <a:lstStyle/>
                    <a:p>
                      <a:endParaRPr lang="en-GB"/>
                    </a:p>
                  </a:txBody>
                  <a:tcPr/>
                </a:tc>
                <a:tc>
                  <a:txBody>
                    <a:bodyPr/>
                    <a:lstStyle/>
                    <a:p>
                      <a:pPr>
                        <a:lnSpc>
                          <a:spcPct val="107000"/>
                        </a:lnSpc>
                        <a:spcAft>
                          <a:spcPts val="0"/>
                        </a:spcAft>
                      </a:pPr>
                      <a:r>
                        <a:rPr lang="en-GB" sz="800" kern="1200" dirty="0">
                          <a:effectLst/>
                        </a:rPr>
                        <a:t>Leaver rate (%) (NHS Provider staff data) - quarterly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11.3% - Oct 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3602872315"/>
                  </a:ext>
                </a:extLst>
              </a:tr>
              <a:tr h="930735">
                <a:tc>
                  <a:txBody>
                    <a:bodyPr/>
                    <a:lstStyle/>
                    <a:p>
                      <a:pPr>
                        <a:lnSpc>
                          <a:spcPct val="107000"/>
                        </a:lnSpc>
                        <a:spcAft>
                          <a:spcPts val="0"/>
                        </a:spcAft>
                      </a:pPr>
                      <a:r>
                        <a:rPr lang="en-GB" sz="800" kern="1200" dirty="0">
                          <a:effectLst/>
                        </a:rPr>
                        <a:t>Have equity in employment, opportunity and progression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Relative likelihood of appointment from shortlisting for local and/or target populations (ratio) – annual (workforce race equality standard reporting)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Relative likelihood of White staff being appointed from shortlisting compared to BME staff : 1.25 – 2022</a:t>
                      </a:r>
                    </a:p>
                    <a:p>
                      <a:pPr>
                        <a:lnSpc>
                          <a:spcPct val="107000"/>
                        </a:lnSpc>
                        <a:spcAft>
                          <a:spcPts val="0"/>
                        </a:spcAft>
                      </a:pPr>
                      <a:r>
                        <a:rPr lang="en-GB" sz="900" dirty="0">
                          <a:effectLst/>
                        </a:rPr>
                        <a:t> </a:t>
                      </a:r>
                    </a:p>
                    <a:p>
                      <a:pPr>
                        <a:lnSpc>
                          <a:spcPct val="107000"/>
                        </a:lnSpc>
                        <a:spcAft>
                          <a:spcPts val="0"/>
                        </a:spcAft>
                      </a:pPr>
                      <a:r>
                        <a:rPr lang="en-GB" sz="900" dirty="0">
                          <a:effectLst/>
                        </a:rPr>
                        <a:t>Relative likelihood of Disabled staff being appointed from shortlisting compared to non-disabled staff : 1.24 2022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404568942"/>
                  </a:ext>
                </a:extLst>
              </a:tr>
              <a:tr h="401851">
                <a:tc>
                  <a:txBody>
                    <a:bodyPr/>
                    <a:lstStyle/>
                    <a:p>
                      <a:pPr>
                        <a:lnSpc>
                          <a:spcPct val="107000"/>
                        </a:lnSpc>
                        <a:spcAft>
                          <a:spcPts val="0"/>
                        </a:spcAft>
                      </a:pPr>
                      <a:r>
                        <a:rPr lang="en-GB" sz="800" kern="1200" dirty="0">
                          <a:effectLst/>
                        </a:rPr>
                        <a:t>Have access to training, development and opportunities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Proportion of the apprenticeship levy spent (%) - annual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47% 2022/23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3133011797"/>
                  </a:ext>
                </a:extLst>
              </a:tr>
              <a:tr h="737401">
                <a:tc>
                  <a:txBody>
                    <a:bodyPr/>
                    <a:lstStyle/>
                    <a:p>
                      <a:pPr>
                        <a:lnSpc>
                          <a:spcPct val="107000"/>
                        </a:lnSpc>
                        <a:spcAft>
                          <a:spcPts val="0"/>
                        </a:spcAft>
                      </a:pPr>
                      <a:r>
                        <a:rPr lang="en-GB" sz="800" kern="1200" dirty="0">
                          <a:effectLst/>
                        </a:rPr>
                        <a:t>Have equity in employment, opportunity and progression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Proportion of staff who agree that their organisation acts fairly with regard to career progression/promotion regardless of ethnic background, gender, religion, sexual orientation, disability or age (%) - annual (NHS Staff Survey)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53.9% (2022)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720907551"/>
                  </a:ext>
                </a:extLst>
              </a:tr>
              <a:tr h="401851">
                <a:tc>
                  <a:txBody>
                    <a:bodyPr/>
                    <a:lstStyle/>
                    <a:p>
                      <a:pPr>
                        <a:lnSpc>
                          <a:spcPct val="107000"/>
                        </a:lnSpc>
                        <a:spcAft>
                          <a:spcPts val="0"/>
                        </a:spcAft>
                      </a:pPr>
                      <a:r>
                        <a:rPr lang="en-GB" sz="800" kern="1200" dirty="0">
                          <a:effectLst/>
                        </a:rPr>
                        <a:t>Have more access to local employment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Proportion of staff in each band and/or staffing group who are local (%) - annual (HR data and Google Maps)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62% of employees live within 5 miles of work – April 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905311451"/>
                  </a:ext>
                </a:extLst>
              </a:tr>
              <a:tr h="332817">
                <a:tc>
                  <a:txBody>
                    <a:bodyPr/>
                    <a:lstStyle/>
                    <a:p>
                      <a:pPr>
                        <a:lnSpc>
                          <a:spcPct val="107000"/>
                        </a:lnSpc>
                        <a:spcAft>
                          <a:spcPts val="0"/>
                        </a:spcAft>
                      </a:pPr>
                      <a:r>
                        <a:rPr lang="en-GB" sz="800" kern="1200" dirty="0">
                          <a:effectLst/>
                        </a:rPr>
                        <a:t>Have equity in employment, opportunity and progression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800" kern="1200" dirty="0">
                          <a:effectLst/>
                        </a:rPr>
                        <a:t>Proportion of staff in each band and/or staffing group from target populations (%) - annual (NHS Provider Staff Data)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tc>
                  <a:txBody>
                    <a:bodyPr/>
                    <a:lstStyle/>
                    <a:p>
                      <a:pPr>
                        <a:lnSpc>
                          <a:spcPct val="107000"/>
                        </a:lnSpc>
                        <a:spcAft>
                          <a:spcPts val="0"/>
                        </a:spcAft>
                      </a:pPr>
                      <a:r>
                        <a:rPr lang="en-GB" sz="900" dirty="0">
                          <a:effectLst/>
                        </a:rPr>
                        <a:t>See next slide for further details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880" marR="72880" marT="36440" marB="36440"/>
                </a:tc>
                <a:extLst>
                  <a:ext uri="{0D108BD9-81ED-4DB2-BD59-A6C34878D82A}">
                    <a16:rowId xmlns:a16="http://schemas.microsoft.com/office/drawing/2014/main" val="339104703"/>
                  </a:ext>
                </a:extLst>
              </a:tr>
            </a:tbl>
          </a:graphicData>
        </a:graphic>
      </p:graphicFrame>
    </p:spTree>
    <p:extLst>
      <p:ext uri="{BB962C8B-B14F-4D97-AF65-F5344CB8AC3E}">
        <p14:creationId xmlns:p14="http://schemas.microsoft.com/office/powerpoint/2010/main" val="226902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2388"/>
            <a:ext cx="8686800" cy="1143000"/>
          </a:xfrm>
          <a:solidFill>
            <a:srgbClr val="0070C0"/>
          </a:solidFill>
        </p:spPr>
        <p:txBody>
          <a:bodyPr/>
          <a:lstStyle/>
          <a:p>
            <a:r>
              <a:rPr lang="en-GB" sz="3200" dirty="0">
                <a:solidFill>
                  <a:srgbClr val="FFC000"/>
                </a:solidFill>
              </a:rPr>
              <a:t>How we are measuring our progress as </a:t>
            </a:r>
            <a:r>
              <a:rPr lang="en-GB" sz="3200" dirty="0">
                <a:solidFill>
                  <a:schemeClr val="bg1">
                    <a:lumMod val="95000"/>
                  </a:schemeClr>
                </a:solidFill>
              </a:rPr>
              <a:t>Employers</a:t>
            </a:r>
          </a:p>
        </p:txBody>
      </p:sp>
      <p:sp>
        <p:nvSpPr>
          <p:cNvPr id="4" name="TextBox 3"/>
          <p:cNvSpPr txBox="1"/>
          <p:nvPr/>
        </p:nvSpPr>
        <p:spPr>
          <a:xfrm>
            <a:off x="219456" y="1527366"/>
            <a:ext cx="6858000" cy="307777"/>
          </a:xfrm>
          <a:prstGeom prst="rect">
            <a:avLst/>
          </a:prstGeom>
          <a:noFill/>
        </p:spPr>
        <p:txBody>
          <a:bodyPr wrap="square" rtlCol="0">
            <a:spAutoFit/>
          </a:bodyPr>
          <a:lstStyle/>
          <a:p>
            <a:r>
              <a:rPr lang="en-GB" sz="1400" dirty="0" smtClean="0"/>
              <a:t>Have </a:t>
            </a:r>
            <a:r>
              <a:rPr lang="en-GB" sz="1400" dirty="0"/>
              <a:t>equity in employment, opportunity and </a:t>
            </a:r>
            <a:r>
              <a:rPr lang="en-GB" sz="1400" dirty="0" smtClean="0"/>
              <a:t>progression : </a:t>
            </a:r>
            <a:endParaRPr lang="en-GB" sz="1400" dirty="0"/>
          </a:p>
        </p:txBody>
      </p:sp>
      <p:sp>
        <p:nvSpPr>
          <p:cNvPr id="6" name="TextBox 5"/>
          <p:cNvSpPr txBox="1"/>
          <p:nvPr/>
        </p:nvSpPr>
        <p:spPr>
          <a:xfrm>
            <a:off x="124041" y="5853527"/>
            <a:ext cx="8248682" cy="430887"/>
          </a:xfrm>
          <a:prstGeom prst="rect">
            <a:avLst/>
          </a:prstGeom>
          <a:noFill/>
        </p:spPr>
        <p:txBody>
          <a:bodyPr wrap="square" rtlCol="0">
            <a:spAutoFit/>
          </a:bodyPr>
          <a:lstStyle/>
          <a:p>
            <a:r>
              <a:rPr lang="en-GB" sz="1100" dirty="0" smtClean="0"/>
              <a:t>Movements from last submission : Flexible working has increased by 0.5% for both full time and part time staff, the proportion of staff under 30 has increased by 0.5%, the BAME staff group has increased by 1.7% and staff with a disability has increased by 0.9%.</a:t>
            </a:r>
            <a:endParaRPr lang="en-GB" sz="1100" dirty="0"/>
          </a:p>
        </p:txBody>
      </p:sp>
      <p:pic>
        <p:nvPicPr>
          <p:cNvPr id="3" name="Picture 2"/>
          <p:cNvPicPr>
            <a:picLocks noChangeAspect="1"/>
          </p:cNvPicPr>
          <p:nvPr/>
        </p:nvPicPr>
        <p:blipFill>
          <a:blip r:embed="rId2"/>
          <a:stretch>
            <a:fillRect/>
          </a:stretch>
        </p:blipFill>
        <p:spPr>
          <a:xfrm>
            <a:off x="219456" y="1835143"/>
            <a:ext cx="8614443" cy="3926051"/>
          </a:xfrm>
          <a:prstGeom prst="rect">
            <a:avLst/>
          </a:prstGeom>
        </p:spPr>
      </p:pic>
    </p:spTree>
    <p:extLst>
      <p:ext uri="{BB962C8B-B14F-4D97-AF65-F5344CB8AC3E}">
        <p14:creationId xmlns:p14="http://schemas.microsoft.com/office/powerpoint/2010/main" val="1441162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5410</TotalTime>
  <Words>3972</Words>
  <Application>Microsoft Office PowerPoint</Application>
  <PresentationFormat>On-screen Show (4:3)</PresentationFormat>
  <Paragraphs>230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Frutiger</vt:lpstr>
      <vt:lpstr>Times New Roman</vt:lpstr>
      <vt:lpstr>Office Theme</vt:lpstr>
      <vt:lpstr>ESNEFT Anchors Dashboard</vt:lpstr>
      <vt:lpstr>What is an Anchor?</vt:lpstr>
      <vt:lpstr>Updates since last Dashboard</vt:lpstr>
      <vt:lpstr>UCL Partners Anchors Toolkit</vt:lpstr>
      <vt:lpstr>Our commitment as Employers</vt:lpstr>
      <vt:lpstr>Our action as Employers</vt:lpstr>
      <vt:lpstr>Our action as Employers</vt:lpstr>
      <vt:lpstr>How we are measuring our progress as Employers</vt:lpstr>
      <vt:lpstr>How we are measuring our progress as Employers</vt:lpstr>
      <vt:lpstr>Our commitment as Purchasers</vt:lpstr>
      <vt:lpstr>Our action as Purchasers</vt:lpstr>
      <vt:lpstr>How we are measuring our progress as Purchasers</vt:lpstr>
      <vt:lpstr>Our commitment to the Environment</vt:lpstr>
      <vt:lpstr>Our action to the Environment</vt:lpstr>
      <vt:lpstr>How we are measuring our progress to the  Environment</vt:lpstr>
      <vt:lpstr>Our commitment as Land and Asset Owners</vt:lpstr>
      <vt:lpstr>Our action as Land and Assets Owners</vt:lpstr>
      <vt:lpstr>Our commitment to our Communities</vt:lpstr>
      <vt:lpstr>Our commitment to the Armed Forces Community</vt:lpstr>
      <vt:lpstr>Our action to our Communities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dc:title>
  <dc:creator>AMY CLARK</dc:creator>
  <cp:lastModifiedBy>Leppard, Paul</cp:lastModifiedBy>
  <cp:revision>204</cp:revision>
  <cp:lastPrinted>2017-07-17T09:33:01Z</cp:lastPrinted>
  <dcterms:created xsi:type="dcterms:W3CDTF">2017-07-07T13:05:33Z</dcterms:created>
  <dcterms:modified xsi:type="dcterms:W3CDTF">2024-01-04T09:31:52Z</dcterms:modified>
</cp:coreProperties>
</file>