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handoutMasterIdLst>
    <p:handoutMasterId r:id="rId15"/>
  </p:handoutMasterIdLst>
  <p:sldIdLst>
    <p:sldId id="267" r:id="rId5"/>
    <p:sldId id="268" r:id="rId6"/>
    <p:sldId id="266" r:id="rId7"/>
    <p:sldId id="265" r:id="rId8"/>
    <p:sldId id="261" r:id="rId9"/>
    <p:sldId id="262" r:id="rId10"/>
    <p:sldId id="260" r:id="rId11"/>
    <p:sldId id="264" r:id="rId12"/>
    <p:sldId id="263"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88"/>
    <a:srgbClr val="004C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48"/>
      </p:cViewPr>
      <p:guideLst>
        <p:guide orient="horz" pos="2160"/>
        <p:guide pos="3840"/>
      </p:guideLst>
    </p:cSldViewPr>
  </p:slideViewPr>
  <p:notesTextViewPr>
    <p:cViewPr>
      <p:scale>
        <a:sx n="50" d="100"/>
        <a:sy n="50" d="100"/>
      </p:scale>
      <p:origin x="0" y="0"/>
    </p:cViewPr>
  </p:notesTextViewPr>
  <p:notesViewPr>
    <p:cSldViewPr snapToGrid="0">
      <p:cViewPr varScale="1">
        <p:scale>
          <a:sx n="66" d="100"/>
          <a:sy n="66" d="100"/>
        </p:scale>
        <p:origin x="0" y="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502"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244" y="1"/>
            <a:ext cx="3038502" cy="464820"/>
          </a:xfrm>
          <a:prstGeom prst="rect">
            <a:avLst/>
          </a:prstGeom>
        </p:spPr>
        <p:txBody>
          <a:bodyPr vert="horz" lIns="91440" tIns="45720" rIns="91440" bIns="45720" rtlCol="0"/>
          <a:lstStyle>
            <a:lvl1pPr algn="r">
              <a:defRPr sz="1200"/>
            </a:lvl1pPr>
          </a:lstStyle>
          <a:p>
            <a:fld id="{2B88913D-8EA9-41F2-98D7-6E810CAB3237}" type="datetimeFigureOut">
              <a:rPr lang="en-GB" smtClean="0"/>
              <a:t>08/03/2024</a:t>
            </a:fld>
            <a:endParaRPr lang="en-GB"/>
          </a:p>
        </p:txBody>
      </p:sp>
      <p:sp>
        <p:nvSpPr>
          <p:cNvPr id="4" name="Footer Placeholder 3"/>
          <p:cNvSpPr>
            <a:spLocks noGrp="1"/>
          </p:cNvSpPr>
          <p:nvPr>
            <p:ph type="ftr" sz="quarter" idx="2"/>
          </p:nvPr>
        </p:nvSpPr>
        <p:spPr>
          <a:xfrm>
            <a:off x="0" y="8830086"/>
            <a:ext cx="3038502" cy="46482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244" y="8830086"/>
            <a:ext cx="3038502" cy="464820"/>
          </a:xfrm>
          <a:prstGeom prst="rect">
            <a:avLst/>
          </a:prstGeom>
        </p:spPr>
        <p:txBody>
          <a:bodyPr vert="horz" lIns="91440" tIns="45720" rIns="91440" bIns="45720" rtlCol="0" anchor="b"/>
          <a:lstStyle>
            <a:lvl1pPr algn="r">
              <a:defRPr sz="1200"/>
            </a:lvl1pPr>
          </a:lstStyle>
          <a:p>
            <a:fld id="{33BD1DF2-7343-4821-BE9A-908EAA920557}" type="slidenum">
              <a:rPr lang="en-GB" smtClean="0"/>
              <a:t>‹#›</a:t>
            </a:fld>
            <a:endParaRPr lang="en-GB"/>
          </a:p>
        </p:txBody>
      </p:sp>
    </p:spTree>
    <p:extLst>
      <p:ext uri="{BB962C8B-B14F-4D97-AF65-F5344CB8AC3E}">
        <p14:creationId xmlns:p14="http://schemas.microsoft.com/office/powerpoint/2010/main" val="2887311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502" cy="4663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244" y="0"/>
            <a:ext cx="3038502" cy="466315"/>
          </a:xfrm>
          <a:prstGeom prst="rect">
            <a:avLst/>
          </a:prstGeom>
        </p:spPr>
        <p:txBody>
          <a:bodyPr vert="horz" lIns="91440" tIns="45720" rIns="91440" bIns="45720" rtlCol="0"/>
          <a:lstStyle>
            <a:lvl1pPr algn="r">
              <a:defRPr sz="1200"/>
            </a:lvl1pPr>
          </a:lstStyle>
          <a:p>
            <a:fld id="{75B51004-7112-49C6-93E2-BE0FE7E605E4}" type="datetimeFigureOut">
              <a:rPr lang="en-GB" smtClean="0"/>
              <a:t>08/03/2024</a:t>
            </a:fld>
            <a:endParaRPr lang="en-GB"/>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702" y="4473333"/>
            <a:ext cx="5606996" cy="366176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30085"/>
            <a:ext cx="3038502" cy="46631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244" y="8830085"/>
            <a:ext cx="3038502" cy="466315"/>
          </a:xfrm>
          <a:prstGeom prst="rect">
            <a:avLst/>
          </a:prstGeom>
        </p:spPr>
        <p:txBody>
          <a:bodyPr vert="horz" lIns="91440" tIns="45720" rIns="91440" bIns="45720" rtlCol="0" anchor="b"/>
          <a:lstStyle>
            <a:lvl1pPr algn="r">
              <a:defRPr sz="1200"/>
            </a:lvl1pPr>
          </a:lstStyle>
          <a:p>
            <a:fld id="{D9B552B2-0279-4CAF-AD24-B8324FFD8193}" type="slidenum">
              <a:rPr lang="en-GB" smtClean="0"/>
              <a:t>‹#›</a:t>
            </a:fld>
            <a:endParaRPr lang="en-GB"/>
          </a:p>
        </p:txBody>
      </p:sp>
    </p:spTree>
    <p:extLst>
      <p:ext uri="{BB962C8B-B14F-4D97-AF65-F5344CB8AC3E}">
        <p14:creationId xmlns:p14="http://schemas.microsoft.com/office/powerpoint/2010/main" val="3773935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a:xfrm>
            <a:off x="585413" y="345355"/>
            <a:ext cx="2133600" cy="1790700"/>
          </a:xfrm>
          <a:prstGeom prst="rect">
            <a:avLst/>
          </a:prstGeom>
        </p:spPr>
      </p:pic>
      <p:sp>
        <p:nvSpPr>
          <p:cNvPr id="17" name="Title 16"/>
          <p:cNvSpPr>
            <a:spLocks noGrp="1"/>
          </p:cNvSpPr>
          <p:nvPr>
            <p:ph type="title" hasCustomPrompt="1"/>
          </p:nvPr>
        </p:nvSpPr>
        <p:spPr>
          <a:xfrm>
            <a:off x="585414" y="2707941"/>
            <a:ext cx="10909901" cy="1143000"/>
          </a:xfrm>
          <a:prstGeom prst="rect">
            <a:avLst/>
          </a:prstGeom>
        </p:spPr>
        <p:txBody>
          <a:bodyPr anchor="ctr" anchorCtr="0"/>
          <a:lstStyle>
            <a:lvl1pPr algn="l">
              <a:defRPr lang="en-GB" sz="5000" kern="1200" dirty="0">
                <a:solidFill>
                  <a:srgbClr val="004B88"/>
                </a:solidFill>
                <a:latin typeface="+mn-lt"/>
                <a:ea typeface="+mj-ea"/>
                <a:cs typeface="Frutiger"/>
              </a:defRPr>
            </a:lvl1pPr>
          </a:lstStyle>
          <a:p>
            <a:r>
              <a:rPr lang="en-US"/>
              <a:t>Title of Presentation</a:t>
            </a:r>
            <a:endParaRPr lang="en-GB"/>
          </a:p>
        </p:txBody>
      </p:sp>
      <p:sp>
        <p:nvSpPr>
          <p:cNvPr id="19" name="Text Placeholder 18"/>
          <p:cNvSpPr>
            <a:spLocks noGrp="1"/>
          </p:cNvSpPr>
          <p:nvPr>
            <p:ph type="body" sz="quarter" idx="10" hasCustomPrompt="1"/>
          </p:nvPr>
        </p:nvSpPr>
        <p:spPr>
          <a:xfrm>
            <a:off x="586318" y="4012908"/>
            <a:ext cx="8149167" cy="801644"/>
          </a:xfrm>
          <a:prstGeom prst="rect">
            <a:avLst/>
          </a:prstGeom>
        </p:spPr>
        <p:txBody>
          <a:bodyPr anchor="ctr" anchorCtr="0"/>
          <a:lstStyle>
            <a:lvl1pPr marL="0" indent="0">
              <a:buNone/>
              <a:defRPr lang="en-US" sz="3600" b="1" kern="1200" baseline="39000" dirty="0" smtClean="0">
                <a:solidFill>
                  <a:schemeClr val="tx1"/>
                </a:solidFill>
                <a:latin typeface="+mj-lt"/>
                <a:ea typeface="+mj-ea"/>
                <a:cs typeface="+mj-cs"/>
              </a:defRPr>
            </a:lvl1pPr>
          </a:lstStyle>
          <a:p>
            <a:pPr lvl="0"/>
            <a:r>
              <a:rPr lang="en-US"/>
              <a:t>Subtitle of Presentation (if required)</a:t>
            </a:r>
          </a:p>
        </p:txBody>
      </p:sp>
      <p:sp>
        <p:nvSpPr>
          <p:cNvPr id="21" name="Text Placeholder 20"/>
          <p:cNvSpPr>
            <a:spLocks noGrp="1"/>
          </p:cNvSpPr>
          <p:nvPr>
            <p:ph type="body" sz="quarter" idx="11" hasCustomPrompt="1"/>
          </p:nvPr>
        </p:nvSpPr>
        <p:spPr>
          <a:xfrm>
            <a:off x="634044" y="851271"/>
            <a:ext cx="2001463" cy="864796"/>
          </a:xfrm>
          <a:prstGeom prst="rect">
            <a:avLst/>
          </a:prstGeom>
        </p:spPr>
        <p:txBody>
          <a:bodyPr/>
          <a:lstStyle>
            <a:lvl1pPr marL="0" indent="0" algn="ctr">
              <a:buNone/>
              <a:defRPr lang="en-US" sz="3600" b="1" kern="1200" baseline="-6000" dirty="0" smtClean="0">
                <a:solidFill>
                  <a:schemeClr val="bg1"/>
                </a:solidFill>
                <a:latin typeface="+mn-lt"/>
                <a:ea typeface="+mn-ea"/>
                <a:cs typeface="Frutiger"/>
              </a:defRPr>
            </a:lvl1pPr>
          </a:lstStyle>
          <a:p>
            <a:pPr lvl="0"/>
            <a:r>
              <a:rPr lang="en-US"/>
              <a:t>Subject Here</a:t>
            </a:r>
          </a:p>
        </p:txBody>
      </p:sp>
      <p:pic>
        <p:nvPicPr>
          <p:cNvPr id="1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268053" y="5188776"/>
            <a:ext cx="2923948" cy="1672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581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nchor="ctr" anchorCtr="0"/>
          <a:lstStyle>
            <a:lvl1pPr algn="l">
              <a:defRPr lang="en-GB" sz="4000" kern="1200" dirty="0" smtClean="0">
                <a:solidFill>
                  <a:srgbClr val="004B88"/>
                </a:solidFill>
                <a:latin typeface="+mn-lt"/>
                <a:ea typeface="+mj-ea"/>
                <a:cs typeface="Frutiger"/>
              </a:defRPr>
            </a:lvl1pPr>
          </a:lstStyle>
          <a:p>
            <a:r>
              <a:rPr lang="en-GB"/>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a:lstStyle>
            <a:lvl1pPr>
              <a:defRPr sz="2800"/>
            </a:lvl1pPr>
            <a:lvl2pPr>
              <a:defRPr sz="2400"/>
            </a:lvl2pPr>
            <a:lvl3pPr>
              <a:defRPr sz="2000"/>
            </a:lvl3pPr>
            <a:lvl4pPr>
              <a:defRPr sz="1800"/>
            </a:lvl4pPr>
            <a:lvl5pPr>
              <a:defRPr sz="18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84261" y="5598380"/>
            <a:ext cx="2207740" cy="1262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0502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nchor="ctr" anchorCtr="0"/>
          <a:lstStyle>
            <a:lvl1pPr algn="l">
              <a:defRPr lang="en-US" sz="4000" kern="1200" dirty="0">
                <a:solidFill>
                  <a:srgbClr val="004B88"/>
                </a:solidFill>
                <a:latin typeface="+mn-lt"/>
                <a:ea typeface="+mj-ea"/>
                <a:cs typeface="Frutiger"/>
              </a:defRPr>
            </a:lvl1p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84261" y="5598380"/>
            <a:ext cx="2207740" cy="1262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3" name="Group 12">
            <a:extLst>
              <a:ext uri="{FF2B5EF4-FFF2-40B4-BE49-F238E27FC236}">
                <a16:creationId xmlns:a16="http://schemas.microsoft.com/office/drawing/2014/main" id="{7ACF690A-2FBB-9C6B-E004-8402F302AA7D}"/>
              </a:ext>
            </a:extLst>
          </p:cNvPr>
          <p:cNvGrpSpPr/>
          <p:nvPr userDrawn="1"/>
        </p:nvGrpSpPr>
        <p:grpSpPr>
          <a:xfrm>
            <a:off x="8343745" y="6148267"/>
            <a:ext cx="1640516" cy="709733"/>
            <a:chOff x="9389184" y="1688102"/>
            <a:chExt cx="1640516" cy="709733"/>
          </a:xfrm>
        </p:grpSpPr>
        <p:cxnSp>
          <p:nvCxnSpPr>
            <p:cNvPr id="14" name="Straight Arrow Connector 13">
              <a:extLst>
                <a:ext uri="{FF2B5EF4-FFF2-40B4-BE49-F238E27FC236}">
                  <a16:creationId xmlns:a16="http://schemas.microsoft.com/office/drawing/2014/main" id="{03D62A96-3470-C67B-C405-9FCA0029085D}"/>
                </a:ext>
              </a:extLst>
            </p:cNvPr>
            <p:cNvCxnSpPr/>
            <p:nvPr/>
          </p:nvCxnSpPr>
          <p:spPr>
            <a:xfrm>
              <a:off x="9403408" y="2064160"/>
              <a:ext cx="305994" cy="36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987E4133-70FE-A70E-CC78-A531A1910BE0}"/>
                </a:ext>
              </a:extLst>
            </p:cNvPr>
            <p:cNvCxnSpPr/>
            <p:nvPr/>
          </p:nvCxnSpPr>
          <p:spPr>
            <a:xfrm>
              <a:off x="9403408" y="2232646"/>
              <a:ext cx="305994" cy="3626"/>
            </a:xfrm>
            <a:prstGeom prst="straightConnector1">
              <a:avLst/>
            </a:prstGeom>
            <a:ln>
              <a:solidFill>
                <a:schemeClr val="accent3"/>
              </a:solidFill>
              <a:prstDash val="solid"/>
              <a:tailEnd type="triangle"/>
            </a:ln>
          </p:spPr>
          <p:style>
            <a:lnRef idx="2">
              <a:schemeClr val="accent1"/>
            </a:lnRef>
            <a:fillRef idx="0">
              <a:schemeClr val="accent1"/>
            </a:fillRef>
            <a:effectRef idx="1">
              <a:schemeClr val="accent1"/>
            </a:effectRef>
            <a:fontRef idx="minor">
              <a:schemeClr val="tx1"/>
            </a:fontRef>
          </p:style>
        </p:cxnSp>
        <p:sp>
          <p:nvSpPr>
            <p:cNvPr id="16" name="Rectangle 15">
              <a:extLst>
                <a:ext uri="{FF2B5EF4-FFF2-40B4-BE49-F238E27FC236}">
                  <a16:creationId xmlns:a16="http://schemas.microsoft.com/office/drawing/2014/main" id="{7CC8DF5A-93FC-7290-E49F-035C7FAC00D6}"/>
                </a:ext>
              </a:extLst>
            </p:cNvPr>
            <p:cNvSpPr/>
            <p:nvPr/>
          </p:nvSpPr>
          <p:spPr>
            <a:xfrm>
              <a:off x="9671456" y="2120836"/>
              <a:ext cx="1333015" cy="276999"/>
            </a:xfrm>
            <a:prstGeom prst="rect">
              <a:avLst/>
            </a:prstGeom>
          </p:spPr>
          <p:txBody>
            <a:bodyPr wrap="square">
              <a:spAutoFit/>
            </a:bodyPr>
            <a:lstStyle/>
            <a:p>
              <a:pPr>
                <a:defRPr/>
              </a:pPr>
              <a:r>
                <a:rPr lang="en-GB" sz="1200" i="1" dirty="0">
                  <a:solidFill>
                    <a:prstClr val="black"/>
                  </a:solidFill>
                  <a:latin typeface="Calibri"/>
                </a:rPr>
                <a:t>Assurance</a:t>
              </a:r>
            </a:p>
          </p:txBody>
        </p:sp>
        <p:sp>
          <p:nvSpPr>
            <p:cNvPr id="17" name="Rectangle 16">
              <a:extLst>
                <a:ext uri="{FF2B5EF4-FFF2-40B4-BE49-F238E27FC236}">
                  <a16:creationId xmlns:a16="http://schemas.microsoft.com/office/drawing/2014/main" id="{7ECFED85-B187-563D-3455-1ECEF28AEFF5}"/>
                </a:ext>
              </a:extLst>
            </p:cNvPr>
            <p:cNvSpPr/>
            <p:nvPr/>
          </p:nvSpPr>
          <p:spPr>
            <a:xfrm>
              <a:off x="9696685" y="1957160"/>
              <a:ext cx="1333015" cy="276999"/>
            </a:xfrm>
            <a:prstGeom prst="rect">
              <a:avLst/>
            </a:prstGeom>
          </p:spPr>
          <p:txBody>
            <a:bodyPr wrap="square">
              <a:spAutoFit/>
            </a:bodyPr>
            <a:lstStyle/>
            <a:p>
              <a:pPr>
                <a:defRPr/>
              </a:pPr>
              <a:r>
                <a:rPr lang="en-GB" sz="1200" i="1" dirty="0">
                  <a:solidFill>
                    <a:prstClr val="black"/>
                  </a:solidFill>
                  <a:latin typeface="Calibri"/>
                </a:rPr>
                <a:t>Accountability</a:t>
              </a:r>
            </a:p>
          </p:txBody>
        </p:sp>
        <p:sp>
          <p:nvSpPr>
            <p:cNvPr id="18" name="Rectangle 17">
              <a:extLst>
                <a:ext uri="{FF2B5EF4-FFF2-40B4-BE49-F238E27FC236}">
                  <a16:creationId xmlns:a16="http://schemas.microsoft.com/office/drawing/2014/main" id="{B7F22960-EF81-60B0-0639-1B2D1B3B0B1A}"/>
                </a:ext>
              </a:extLst>
            </p:cNvPr>
            <p:cNvSpPr/>
            <p:nvPr/>
          </p:nvSpPr>
          <p:spPr>
            <a:xfrm>
              <a:off x="9389184" y="1688102"/>
              <a:ext cx="1333015" cy="276999"/>
            </a:xfrm>
            <a:prstGeom prst="rect">
              <a:avLst/>
            </a:prstGeom>
          </p:spPr>
          <p:txBody>
            <a:bodyPr wrap="square">
              <a:spAutoFit/>
            </a:bodyPr>
            <a:lstStyle/>
            <a:p>
              <a:pPr>
                <a:defRPr/>
              </a:pPr>
              <a:r>
                <a:rPr lang="en-GB" sz="1200" b="1" i="1" u="sng" dirty="0">
                  <a:solidFill>
                    <a:prstClr val="black"/>
                  </a:solidFill>
                  <a:latin typeface="Calibri"/>
                </a:rPr>
                <a:t>KEY</a:t>
              </a:r>
            </a:p>
          </p:txBody>
        </p:sp>
      </p:grpSp>
    </p:spTree>
    <p:extLst>
      <p:ext uri="{BB962C8B-B14F-4D97-AF65-F5344CB8AC3E}">
        <p14:creationId xmlns:p14="http://schemas.microsoft.com/office/powerpoint/2010/main" val="139295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nchor="ctr" anchorCtr="0"/>
          <a:lstStyle>
            <a:lvl1pPr algn="l">
              <a:defRPr lang="en-US" sz="4000" kern="1200" dirty="0">
                <a:solidFill>
                  <a:srgbClr val="004B88"/>
                </a:solidFill>
                <a:latin typeface="+mn-lt"/>
                <a:ea typeface="+mj-ea"/>
                <a:cs typeface="Frutige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ctr" anchorCtr="0"/>
          <a:lstStyle>
            <a:lvl1pPr marL="0" indent="0">
              <a:buNone/>
              <a:defRPr lang="en-GB" sz="2400" b="1" kern="1200" dirty="0" smtClean="0">
                <a:solidFill>
                  <a:schemeClr val="tx1"/>
                </a:solidFill>
                <a:latin typeface="+mn-lt"/>
                <a:ea typeface="+mj-ea"/>
                <a:cs typeface="Frutige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ctr" anchorCtr="0"/>
          <a:lstStyle>
            <a:lvl1pPr marL="0" indent="0">
              <a:buNone/>
              <a:defRPr lang="en-GB" sz="2400" b="1" kern="1200" dirty="0" smtClean="0">
                <a:solidFill>
                  <a:schemeClr val="tx1"/>
                </a:solidFill>
                <a:latin typeface="+mn-lt"/>
                <a:ea typeface="+mj-ea"/>
                <a:cs typeface="Frutige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Font typeface="Arial"/>
              <a:buNone/>
            </a:pPr>
            <a:r>
              <a:rPr lang="en-GB"/>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84261" y="5598380"/>
            <a:ext cx="2207740" cy="1262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5" name="Group 14">
            <a:extLst>
              <a:ext uri="{FF2B5EF4-FFF2-40B4-BE49-F238E27FC236}">
                <a16:creationId xmlns:a16="http://schemas.microsoft.com/office/drawing/2014/main" id="{96AC3321-9829-D676-CA87-05BF2E735F4E}"/>
              </a:ext>
            </a:extLst>
          </p:cNvPr>
          <p:cNvGrpSpPr/>
          <p:nvPr userDrawn="1"/>
        </p:nvGrpSpPr>
        <p:grpSpPr>
          <a:xfrm>
            <a:off x="8343745" y="6148267"/>
            <a:ext cx="1640516" cy="709733"/>
            <a:chOff x="9389184" y="1688102"/>
            <a:chExt cx="1640516" cy="709733"/>
          </a:xfrm>
        </p:grpSpPr>
        <p:cxnSp>
          <p:nvCxnSpPr>
            <p:cNvPr id="16" name="Straight Arrow Connector 15">
              <a:extLst>
                <a:ext uri="{FF2B5EF4-FFF2-40B4-BE49-F238E27FC236}">
                  <a16:creationId xmlns:a16="http://schemas.microsoft.com/office/drawing/2014/main" id="{A46BEE1F-2173-BE01-D1BE-FE1E9A574EEC}"/>
                </a:ext>
              </a:extLst>
            </p:cNvPr>
            <p:cNvCxnSpPr/>
            <p:nvPr/>
          </p:nvCxnSpPr>
          <p:spPr>
            <a:xfrm>
              <a:off x="9403408" y="2064160"/>
              <a:ext cx="305994" cy="36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E336A1F4-8FD1-DACF-D439-1C1B6B5A6A40}"/>
                </a:ext>
              </a:extLst>
            </p:cNvPr>
            <p:cNvCxnSpPr/>
            <p:nvPr/>
          </p:nvCxnSpPr>
          <p:spPr>
            <a:xfrm>
              <a:off x="9403408" y="2232646"/>
              <a:ext cx="305994" cy="3626"/>
            </a:xfrm>
            <a:prstGeom prst="straightConnector1">
              <a:avLst/>
            </a:prstGeom>
            <a:ln>
              <a:solidFill>
                <a:schemeClr val="accent3"/>
              </a:solidFill>
              <a:prstDash val="solid"/>
              <a:tailEnd type="triangle"/>
            </a:ln>
          </p:spPr>
          <p:style>
            <a:lnRef idx="2">
              <a:schemeClr val="accent1"/>
            </a:lnRef>
            <a:fillRef idx="0">
              <a:schemeClr val="accent1"/>
            </a:fillRef>
            <a:effectRef idx="1">
              <a:schemeClr val="accent1"/>
            </a:effectRef>
            <a:fontRef idx="minor">
              <a:schemeClr val="tx1"/>
            </a:fontRef>
          </p:style>
        </p:cxnSp>
        <p:sp>
          <p:nvSpPr>
            <p:cNvPr id="18" name="Rectangle 17">
              <a:extLst>
                <a:ext uri="{FF2B5EF4-FFF2-40B4-BE49-F238E27FC236}">
                  <a16:creationId xmlns:a16="http://schemas.microsoft.com/office/drawing/2014/main" id="{9187E148-E5FC-7183-E0EC-F1294D17AA9C}"/>
                </a:ext>
              </a:extLst>
            </p:cNvPr>
            <p:cNvSpPr/>
            <p:nvPr/>
          </p:nvSpPr>
          <p:spPr>
            <a:xfrm>
              <a:off x="9671456" y="2120836"/>
              <a:ext cx="1333015" cy="276999"/>
            </a:xfrm>
            <a:prstGeom prst="rect">
              <a:avLst/>
            </a:prstGeom>
          </p:spPr>
          <p:txBody>
            <a:bodyPr wrap="square">
              <a:spAutoFit/>
            </a:bodyPr>
            <a:lstStyle/>
            <a:p>
              <a:pPr>
                <a:defRPr/>
              </a:pPr>
              <a:r>
                <a:rPr lang="en-GB" sz="1200" i="1" dirty="0">
                  <a:solidFill>
                    <a:prstClr val="black"/>
                  </a:solidFill>
                  <a:latin typeface="Calibri"/>
                </a:rPr>
                <a:t>Assurance</a:t>
              </a:r>
            </a:p>
          </p:txBody>
        </p:sp>
        <p:sp>
          <p:nvSpPr>
            <p:cNvPr id="19" name="Rectangle 18">
              <a:extLst>
                <a:ext uri="{FF2B5EF4-FFF2-40B4-BE49-F238E27FC236}">
                  <a16:creationId xmlns:a16="http://schemas.microsoft.com/office/drawing/2014/main" id="{D9C9D878-313C-E198-4C0E-5BE79D9DFFDA}"/>
                </a:ext>
              </a:extLst>
            </p:cNvPr>
            <p:cNvSpPr/>
            <p:nvPr/>
          </p:nvSpPr>
          <p:spPr>
            <a:xfrm>
              <a:off x="9696685" y="1957160"/>
              <a:ext cx="1333015" cy="276999"/>
            </a:xfrm>
            <a:prstGeom prst="rect">
              <a:avLst/>
            </a:prstGeom>
          </p:spPr>
          <p:txBody>
            <a:bodyPr wrap="square">
              <a:spAutoFit/>
            </a:bodyPr>
            <a:lstStyle/>
            <a:p>
              <a:pPr>
                <a:defRPr/>
              </a:pPr>
              <a:r>
                <a:rPr lang="en-GB" sz="1200" i="1" dirty="0">
                  <a:solidFill>
                    <a:prstClr val="black"/>
                  </a:solidFill>
                  <a:latin typeface="Calibri"/>
                </a:rPr>
                <a:t>Accountability</a:t>
              </a:r>
            </a:p>
          </p:txBody>
        </p:sp>
        <p:sp>
          <p:nvSpPr>
            <p:cNvPr id="20" name="Rectangle 19">
              <a:extLst>
                <a:ext uri="{FF2B5EF4-FFF2-40B4-BE49-F238E27FC236}">
                  <a16:creationId xmlns:a16="http://schemas.microsoft.com/office/drawing/2014/main" id="{7D02D40B-163C-56CC-F8FB-6A87EC175F97}"/>
                </a:ext>
              </a:extLst>
            </p:cNvPr>
            <p:cNvSpPr/>
            <p:nvPr/>
          </p:nvSpPr>
          <p:spPr>
            <a:xfrm>
              <a:off x="9389184" y="1688102"/>
              <a:ext cx="1333015" cy="276999"/>
            </a:xfrm>
            <a:prstGeom prst="rect">
              <a:avLst/>
            </a:prstGeom>
          </p:spPr>
          <p:txBody>
            <a:bodyPr wrap="square">
              <a:spAutoFit/>
            </a:bodyPr>
            <a:lstStyle/>
            <a:p>
              <a:pPr>
                <a:defRPr/>
              </a:pPr>
              <a:r>
                <a:rPr lang="en-GB" sz="1200" b="1" i="1" u="sng" dirty="0">
                  <a:solidFill>
                    <a:prstClr val="black"/>
                  </a:solidFill>
                  <a:latin typeface="Calibri"/>
                </a:rPr>
                <a:t>KEY</a:t>
              </a:r>
            </a:p>
          </p:txBody>
        </p:sp>
      </p:grpSp>
    </p:spTree>
    <p:extLst>
      <p:ext uri="{BB962C8B-B14F-4D97-AF65-F5344CB8AC3E}">
        <p14:creationId xmlns:p14="http://schemas.microsoft.com/office/powerpoint/2010/main" val="19435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nchor="ctr" anchorCtr="0"/>
          <a:lstStyle>
            <a:lvl1pPr algn="l">
              <a:defRPr lang="en-US" sz="4000" kern="1200" dirty="0">
                <a:solidFill>
                  <a:srgbClr val="004B88"/>
                </a:solidFill>
                <a:latin typeface="+mn-lt"/>
                <a:ea typeface="+mj-ea"/>
                <a:cs typeface="Frutiger"/>
              </a:defRPr>
            </a:lvl1pPr>
          </a:lstStyle>
          <a:p>
            <a:r>
              <a:rPr lang="en-GB"/>
              <a:t>Click to edit Master title style</a:t>
            </a:r>
            <a:endParaRPr lang="en-US"/>
          </a:p>
        </p:txBody>
      </p:sp>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84261" y="5598380"/>
            <a:ext cx="2207740" cy="1262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1" name="Group 10">
            <a:extLst>
              <a:ext uri="{FF2B5EF4-FFF2-40B4-BE49-F238E27FC236}">
                <a16:creationId xmlns:a16="http://schemas.microsoft.com/office/drawing/2014/main" id="{969F0179-0FA0-5257-B68D-108528DA50B4}"/>
              </a:ext>
            </a:extLst>
          </p:cNvPr>
          <p:cNvGrpSpPr/>
          <p:nvPr userDrawn="1"/>
        </p:nvGrpSpPr>
        <p:grpSpPr>
          <a:xfrm>
            <a:off x="8343745" y="6148267"/>
            <a:ext cx="1640516" cy="709733"/>
            <a:chOff x="9389184" y="1688102"/>
            <a:chExt cx="1640516" cy="709733"/>
          </a:xfrm>
        </p:grpSpPr>
        <p:cxnSp>
          <p:nvCxnSpPr>
            <p:cNvPr id="12" name="Straight Arrow Connector 11">
              <a:extLst>
                <a:ext uri="{FF2B5EF4-FFF2-40B4-BE49-F238E27FC236}">
                  <a16:creationId xmlns:a16="http://schemas.microsoft.com/office/drawing/2014/main" id="{BDEE0008-FAC9-8E39-43CA-671888419B3A}"/>
                </a:ext>
              </a:extLst>
            </p:cNvPr>
            <p:cNvCxnSpPr/>
            <p:nvPr/>
          </p:nvCxnSpPr>
          <p:spPr>
            <a:xfrm>
              <a:off x="9403408" y="2064160"/>
              <a:ext cx="305994" cy="36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EDDE7E08-7E6B-E37C-EFB7-F617F958E977}"/>
                </a:ext>
              </a:extLst>
            </p:cNvPr>
            <p:cNvCxnSpPr/>
            <p:nvPr/>
          </p:nvCxnSpPr>
          <p:spPr>
            <a:xfrm>
              <a:off x="9403408" y="2232646"/>
              <a:ext cx="305994" cy="3626"/>
            </a:xfrm>
            <a:prstGeom prst="straightConnector1">
              <a:avLst/>
            </a:prstGeom>
            <a:ln>
              <a:solidFill>
                <a:schemeClr val="accent3"/>
              </a:solidFill>
              <a:prstDash val="solid"/>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964F49B2-6A39-D4E5-2C60-0B901274B881}"/>
                </a:ext>
              </a:extLst>
            </p:cNvPr>
            <p:cNvSpPr/>
            <p:nvPr/>
          </p:nvSpPr>
          <p:spPr>
            <a:xfrm>
              <a:off x="9671456" y="2120836"/>
              <a:ext cx="1333015" cy="276999"/>
            </a:xfrm>
            <a:prstGeom prst="rect">
              <a:avLst/>
            </a:prstGeom>
          </p:spPr>
          <p:txBody>
            <a:bodyPr wrap="square">
              <a:spAutoFit/>
            </a:bodyPr>
            <a:lstStyle/>
            <a:p>
              <a:pPr>
                <a:defRPr/>
              </a:pPr>
              <a:r>
                <a:rPr lang="en-GB" sz="1200" i="1" dirty="0">
                  <a:solidFill>
                    <a:prstClr val="black"/>
                  </a:solidFill>
                  <a:latin typeface="Calibri"/>
                </a:rPr>
                <a:t>Assurance</a:t>
              </a:r>
            </a:p>
          </p:txBody>
        </p:sp>
        <p:sp>
          <p:nvSpPr>
            <p:cNvPr id="15" name="Rectangle 14">
              <a:extLst>
                <a:ext uri="{FF2B5EF4-FFF2-40B4-BE49-F238E27FC236}">
                  <a16:creationId xmlns:a16="http://schemas.microsoft.com/office/drawing/2014/main" id="{B7B0AEBC-C765-E7A7-6D30-D24206ABA831}"/>
                </a:ext>
              </a:extLst>
            </p:cNvPr>
            <p:cNvSpPr/>
            <p:nvPr/>
          </p:nvSpPr>
          <p:spPr>
            <a:xfrm>
              <a:off x="9696685" y="1957160"/>
              <a:ext cx="1333015" cy="276999"/>
            </a:xfrm>
            <a:prstGeom prst="rect">
              <a:avLst/>
            </a:prstGeom>
          </p:spPr>
          <p:txBody>
            <a:bodyPr wrap="square">
              <a:spAutoFit/>
            </a:bodyPr>
            <a:lstStyle/>
            <a:p>
              <a:pPr>
                <a:defRPr/>
              </a:pPr>
              <a:r>
                <a:rPr lang="en-GB" sz="1200" i="1" dirty="0">
                  <a:solidFill>
                    <a:prstClr val="black"/>
                  </a:solidFill>
                  <a:latin typeface="Calibri"/>
                </a:rPr>
                <a:t>Accountability</a:t>
              </a:r>
            </a:p>
          </p:txBody>
        </p:sp>
        <p:sp>
          <p:nvSpPr>
            <p:cNvPr id="16" name="Rectangle 15">
              <a:extLst>
                <a:ext uri="{FF2B5EF4-FFF2-40B4-BE49-F238E27FC236}">
                  <a16:creationId xmlns:a16="http://schemas.microsoft.com/office/drawing/2014/main" id="{A043F43D-A176-4195-26A9-5D0E11E5B442}"/>
                </a:ext>
              </a:extLst>
            </p:cNvPr>
            <p:cNvSpPr/>
            <p:nvPr/>
          </p:nvSpPr>
          <p:spPr>
            <a:xfrm>
              <a:off x="9389184" y="1688102"/>
              <a:ext cx="1333015" cy="276999"/>
            </a:xfrm>
            <a:prstGeom prst="rect">
              <a:avLst/>
            </a:prstGeom>
          </p:spPr>
          <p:txBody>
            <a:bodyPr wrap="square">
              <a:spAutoFit/>
            </a:bodyPr>
            <a:lstStyle/>
            <a:p>
              <a:pPr>
                <a:defRPr/>
              </a:pPr>
              <a:r>
                <a:rPr lang="en-GB" sz="1200" b="1" i="1" u="sng" dirty="0">
                  <a:solidFill>
                    <a:prstClr val="black"/>
                  </a:solidFill>
                  <a:latin typeface="Calibri"/>
                </a:rPr>
                <a:t>KEY</a:t>
              </a:r>
            </a:p>
          </p:txBody>
        </p:sp>
      </p:grpSp>
    </p:spTree>
    <p:extLst>
      <p:ext uri="{BB962C8B-B14F-4D97-AF65-F5344CB8AC3E}">
        <p14:creationId xmlns:p14="http://schemas.microsoft.com/office/powerpoint/2010/main" val="2018114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84261" y="5598380"/>
            <a:ext cx="2207740" cy="1262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 name="Group 9">
            <a:extLst>
              <a:ext uri="{FF2B5EF4-FFF2-40B4-BE49-F238E27FC236}">
                <a16:creationId xmlns:a16="http://schemas.microsoft.com/office/drawing/2014/main" id="{056A9190-9468-1E31-2BBE-78985B4B9534}"/>
              </a:ext>
            </a:extLst>
          </p:cNvPr>
          <p:cNvGrpSpPr/>
          <p:nvPr userDrawn="1"/>
        </p:nvGrpSpPr>
        <p:grpSpPr>
          <a:xfrm>
            <a:off x="8343745" y="6148267"/>
            <a:ext cx="1640516" cy="709733"/>
            <a:chOff x="9389184" y="1688102"/>
            <a:chExt cx="1640516" cy="709733"/>
          </a:xfrm>
        </p:grpSpPr>
        <p:cxnSp>
          <p:nvCxnSpPr>
            <p:cNvPr id="11" name="Straight Arrow Connector 10">
              <a:extLst>
                <a:ext uri="{FF2B5EF4-FFF2-40B4-BE49-F238E27FC236}">
                  <a16:creationId xmlns:a16="http://schemas.microsoft.com/office/drawing/2014/main" id="{8D33156E-F281-346A-11ED-5FD7CBEB2B14}"/>
                </a:ext>
              </a:extLst>
            </p:cNvPr>
            <p:cNvCxnSpPr/>
            <p:nvPr/>
          </p:nvCxnSpPr>
          <p:spPr>
            <a:xfrm>
              <a:off x="9403408" y="2064160"/>
              <a:ext cx="305994" cy="36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DA2E6F1A-B217-BAC2-FEAF-12E676BFD19C}"/>
                </a:ext>
              </a:extLst>
            </p:cNvPr>
            <p:cNvCxnSpPr/>
            <p:nvPr/>
          </p:nvCxnSpPr>
          <p:spPr>
            <a:xfrm>
              <a:off x="9403408" y="2232646"/>
              <a:ext cx="305994" cy="3626"/>
            </a:xfrm>
            <a:prstGeom prst="straightConnector1">
              <a:avLst/>
            </a:prstGeom>
            <a:ln>
              <a:solidFill>
                <a:schemeClr val="accent3"/>
              </a:solidFill>
              <a:prstDash val="solid"/>
              <a:tailEnd type="triangle"/>
            </a:ln>
          </p:spPr>
          <p:style>
            <a:lnRef idx="2">
              <a:schemeClr val="accent1"/>
            </a:lnRef>
            <a:fillRef idx="0">
              <a:schemeClr val="accent1"/>
            </a:fillRef>
            <a:effectRef idx="1">
              <a:schemeClr val="accent1"/>
            </a:effectRef>
            <a:fontRef idx="minor">
              <a:schemeClr val="tx1"/>
            </a:fontRef>
          </p:style>
        </p:cxnSp>
        <p:sp>
          <p:nvSpPr>
            <p:cNvPr id="13" name="Rectangle 12">
              <a:extLst>
                <a:ext uri="{FF2B5EF4-FFF2-40B4-BE49-F238E27FC236}">
                  <a16:creationId xmlns:a16="http://schemas.microsoft.com/office/drawing/2014/main" id="{E522875A-5C46-AC93-B217-674C708421B2}"/>
                </a:ext>
              </a:extLst>
            </p:cNvPr>
            <p:cNvSpPr/>
            <p:nvPr/>
          </p:nvSpPr>
          <p:spPr>
            <a:xfrm>
              <a:off x="9671456" y="2120836"/>
              <a:ext cx="1333015" cy="276999"/>
            </a:xfrm>
            <a:prstGeom prst="rect">
              <a:avLst/>
            </a:prstGeom>
          </p:spPr>
          <p:txBody>
            <a:bodyPr wrap="square">
              <a:spAutoFit/>
            </a:bodyPr>
            <a:lstStyle/>
            <a:p>
              <a:pPr>
                <a:defRPr/>
              </a:pPr>
              <a:r>
                <a:rPr lang="en-GB" sz="1200" i="1" dirty="0">
                  <a:solidFill>
                    <a:prstClr val="black"/>
                  </a:solidFill>
                  <a:latin typeface="Calibri"/>
                </a:rPr>
                <a:t>Assurance</a:t>
              </a:r>
            </a:p>
          </p:txBody>
        </p:sp>
        <p:sp>
          <p:nvSpPr>
            <p:cNvPr id="14" name="Rectangle 13">
              <a:extLst>
                <a:ext uri="{FF2B5EF4-FFF2-40B4-BE49-F238E27FC236}">
                  <a16:creationId xmlns:a16="http://schemas.microsoft.com/office/drawing/2014/main" id="{A2CCE8A2-3896-696E-7E54-04E0EBB9A1D8}"/>
                </a:ext>
              </a:extLst>
            </p:cNvPr>
            <p:cNvSpPr/>
            <p:nvPr/>
          </p:nvSpPr>
          <p:spPr>
            <a:xfrm>
              <a:off x="9696685" y="1957160"/>
              <a:ext cx="1333015" cy="276999"/>
            </a:xfrm>
            <a:prstGeom prst="rect">
              <a:avLst/>
            </a:prstGeom>
          </p:spPr>
          <p:txBody>
            <a:bodyPr wrap="square">
              <a:spAutoFit/>
            </a:bodyPr>
            <a:lstStyle/>
            <a:p>
              <a:pPr>
                <a:defRPr/>
              </a:pPr>
              <a:r>
                <a:rPr lang="en-GB" sz="1200" i="1" dirty="0">
                  <a:solidFill>
                    <a:prstClr val="black"/>
                  </a:solidFill>
                  <a:latin typeface="Calibri"/>
                </a:rPr>
                <a:t>Accountability</a:t>
              </a:r>
            </a:p>
          </p:txBody>
        </p:sp>
        <p:sp>
          <p:nvSpPr>
            <p:cNvPr id="15" name="Rectangle 14">
              <a:extLst>
                <a:ext uri="{FF2B5EF4-FFF2-40B4-BE49-F238E27FC236}">
                  <a16:creationId xmlns:a16="http://schemas.microsoft.com/office/drawing/2014/main" id="{70DFE99F-58E9-0452-C870-6E91FFB675C6}"/>
                </a:ext>
              </a:extLst>
            </p:cNvPr>
            <p:cNvSpPr/>
            <p:nvPr/>
          </p:nvSpPr>
          <p:spPr>
            <a:xfrm>
              <a:off x="9389184" y="1688102"/>
              <a:ext cx="1333015" cy="276999"/>
            </a:xfrm>
            <a:prstGeom prst="rect">
              <a:avLst/>
            </a:prstGeom>
          </p:spPr>
          <p:txBody>
            <a:bodyPr wrap="square">
              <a:spAutoFit/>
            </a:bodyPr>
            <a:lstStyle/>
            <a:p>
              <a:pPr>
                <a:defRPr/>
              </a:pPr>
              <a:r>
                <a:rPr lang="en-GB" sz="1200" b="1" i="1" u="sng" dirty="0">
                  <a:solidFill>
                    <a:prstClr val="black"/>
                  </a:solidFill>
                  <a:latin typeface="Calibri"/>
                </a:rPr>
                <a:t>KEY</a:t>
              </a:r>
            </a:p>
          </p:txBody>
        </p:sp>
      </p:grpSp>
    </p:spTree>
    <p:extLst>
      <p:ext uri="{BB962C8B-B14F-4D97-AF65-F5344CB8AC3E}">
        <p14:creationId xmlns:p14="http://schemas.microsoft.com/office/powerpoint/2010/main" val="2409860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lang="en-US" sz="3200" kern="1200" dirty="0">
                <a:solidFill>
                  <a:srgbClr val="004B88"/>
                </a:solidFill>
                <a:latin typeface="+mn-lt"/>
                <a:ea typeface="+mj-ea"/>
                <a:cs typeface="Frutiger"/>
              </a:defRPr>
            </a:lvl1pPr>
          </a:lstStyle>
          <a:p>
            <a:r>
              <a:rPr lang="en-GB"/>
              <a:t>Click to edit Master title style</a:t>
            </a:r>
            <a:endParaRPr lang="en-US"/>
          </a:p>
        </p:txBody>
      </p:sp>
      <p:sp>
        <p:nvSpPr>
          <p:cNvPr id="3" name="Content Placeholder 2"/>
          <p:cNvSpPr>
            <a:spLocks noGrp="1"/>
          </p:cNvSpPr>
          <p:nvPr>
            <p:ph idx="1"/>
          </p:nvPr>
        </p:nvSpPr>
        <p:spPr>
          <a:xfrm>
            <a:off x="4766733" y="1691013"/>
            <a:ext cx="6815667" cy="4435149"/>
          </a:xfrm>
          <a:prstGeom prst="rect">
            <a:avLst/>
          </a:prstGeo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84261" y="5598380"/>
            <a:ext cx="2207740" cy="1262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3" name="Group 12">
            <a:extLst>
              <a:ext uri="{FF2B5EF4-FFF2-40B4-BE49-F238E27FC236}">
                <a16:creationId xmlns:a16="http://schemas.microsoft.com/office/drawing/2014/main" id="{887AB66E-1B31-DDA3-62ED-3DC96F0E1618}"/>
              </a:ext>
            </a:extLst>
          </p:cNvPr>
          <p:cNvGrpSpPr/>
          <p:nvPr userDrawn="1"/>
        </p:nvGrpSpPr>
        <p:grpSpPr>
          <a:xfrm>
            <a:off x="8343745" y="6148267"/>
            <a:ext cx="1640516" cy="709733"/>
            <a:chOff x="9389184" y="1688102"/>
            <a:chExt cx="1640516" cy="709733"/>
          </a:xfrm>
        </p:grpSpPr>
        <p:cxnSp>
          <p:nvCxnSpPr>
            <p:cNvPr id="14" name="Straight Arrow Connector 13">
              <a:extLst>
                <a:ext uri="{FF2B5EF4-FFF2-40B4-BE49-F238E27FC236}">
                  <a16:creationId xmlns:a16="http://schemas.microsoft.com/office/drawing/2014/main" id="{48497611-3838-3907-07B5-808765DEFC59}"/>
                </a:ext>
              </a:extLst>
            </p:cNvPr>
            <p:cNvCxnSpPr/>
            <p:nvPr/>
          </p:nvCxnSpPr>
          <p:spPr>
            <a:xfrm>
              <a:off x="9403408" y="2064160"/>
              <a:ext cx="305994" cy="36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E22CC1F1-A960-BAFB-DA5A-80B5DFC2B9C2}"/>
                </a:ext>
              </a:extLst>
            </p:cNvPr>
            <p:cNvCxnSpPr/>
            <p:nvPr/>
          </p:nvCxnSpPr>
          <p:spPr>
            <a:xfrm>
              <a:off x="9403408" y="2232646"/>
              <a:ext cx="305994" cy="3626"/>
            </a:xfrm>
            <a:prstGeom prst="straightConnector1">
              <a:avLst/>
            </a:prstGeom>
            <a:ln>
              <a:solidFill>
                <a:schemeClr val="accent3"/>
              </a:solidFill>
              <a:prstDash val="solid"/>
              <a:tailEnd type="triangle"/>
            </a:ln>
          </p:spPr>
          <p:style>
            <a:lnRef idx="2">
              <a:schemeClr val="accent1"/>
            </a:lnRef>
            <a:fillRef idx="0">
              <a:schemeClr val="accent1"/>
            </a:fillRef>
            <a:effectRef idx="1">
              <a:schemeClr val="accent1"/>
            </a:effectRef>
            <a:fontRef idx="minor">
              <a:schemeClr val="tx1"/>
            </a:fontRef>
          </p:style>
        </p:cxnSp>
        <p:sp>
          <p:nvSpPr>
            <p:cNvPr id="16" name="Rectangle 15">
              <a:extLst>
                <a:ext uri="{FF2B5EF4-FFF2-40B4-BE49-F238E27FC236}">
                  <a16:creationId xmlns:a16="http://schemas.microsoft.com/office/drawing/2014/main" id="{0B928A32-272D-B0DE-1EB5-3C16EE4F8A49}"/>
                </a:ext>
              </a:extLst>
            </p:cNvPr>
            <p:cNvSpPr/>
            <p:nvPr/>
          </p:nvSpPr>
          <p:spPr>
            <a:xfrm>
              <a:off x="9671456" y="2120836"/>
              <a:ext cx="1333015" cy="276999"/>
            </a:xfrm>
            <a:prstGeom prst="rect">
              <a:avLst/>
            </a:prstGeom>
          </p:spPr>
          <p:txBody>
            <a:bodyPr wrap="square">
              <a:spAutoFit/>
            </a:bodyPr>
            <a:lstStyle/>
            <a:p>
              <a:pPr>
                <a:defRPr/>
              </a:pPr>
              <a:r>
                <a:rPr lang="en-GB" sz="1200" i="1" dirty="0">
                  <a:solidFill>
                    <a:prstClr val="black"/>
                  </a:solidFill>
                  <a:latin typeface="Calibri"/>
                </a:rPr>
                <a:t>Assurance</a:t>
              </a:r>
            </a:p>
          </p:txBody>
        </p:sp>
        <p:sp>
          <p:nvSpPr>
            <p:cNvPr id="17" name="Rectangle 16">
              <a:extLst>
                <a:ext uri="{FF2B5EF4-FFF2-40B4-BE49-F238E27FC236}">
                  <a16:creationId xmlns:a16="http://schemas.microsoft.com/office/drawing/2014/main" id="{0EE23CA8-E279-694B-CD1F-21F72CE5E158}"/>
                </a:ext>
              </a:extLst>
            </p:cNvPr>
            <p:cNvSpPr/>
            <p:nvPr/>
          </p:nvSpPr>
          <p:spPr>
            <a:xfrm>
              <a:off x="9696685" y="1957160"/>
              <a:ext cx="1333015" cy="276999"/>
            </a:xfrm>
            <a:prstGeom prst="rect">
              <a:avLst/>
            </a:prstGeom>
          </p:spPr>
          <p:txBody>
            <a:bodyPr wrap="square">
              <a:spAutoFit/>
            </a:bodyPr>
            <a:lstStyle/>
            <a:p>
              <a:pPr>
                <a:defRPr/>
              </a:pPr>
              <a:r>
                <a:rPr lang="en-GB" sz="1200" i="1" dirty="0">
                  <a:solidFill>
                    <a:prstClr val="black"/>
                  </a:solidFill>
                  <a:latin typeface="Calibri"/>
                </a:rPr>
                <a:t>Accountability</a:t>
              </a:r>
            </a:p>
          </p:txBody>
        </p:sp>
        <p:sp>
          <p:nvSpPr>
            <p:cNvPr id="18" name="Rectangle 17">
              <a:extLst>
                <a:ext uri="{FF2B5EF4-FFF2-40B4-BE49-F238E27FC236}">
                  <a16:creationId xmlns:a16="http://schemas.microsoft.com/office/drawing/2014/main" id="{434E70B7-C611-652F-ADB2-900440374B9A}"/>
                </a:ext>
              </a:extLst>
            </p:cNvPr>
            <p:cNvSpPr/>
            <p:nvPr/>
          </p:nvSpPr>
          <p:spPr>
            <a:xfrm>
              <a:off x="9389184" y="1688102"/>
              <a:ext cx="1333015" cy="276999"/>
            </a:xfrm>
            <a:prstGeom prst="rect">
              <a:avLst/>
            </a:prstGeom>
          </p:spPr>
          <p:txBody>
            <a:bodyPr wrap="square">
              <a:spAutoFit/>
            </a:bodyPr>
            <a:lstStyle/>
            <a:p>
              <a:pPr>
                <a:defRPr/>
              </a:pPr>
              <a:r>
                <a:rPr lang="en-GB" sz="1200" b="1" i="1" u="sng" dirty="0">
                  <a:solidFill>
                    <a:prstClr val="black"/>
                  </a:solidFill>
                  <a:latin typeface="Calibri"/>
                </a:rPr>
                <a:t>KEY</a:t>
              </a:r>
            </a:p>
          </p:txBody>
        </p:sp>
      </p:grpSp>
    </p:spTree>
    <p:extLst>
      <p:ext uri="{BB962C8B-B14F-4D97-AF65-F5344CB8AC3E}">
        <p14:creationId xmlns:p14="http://schemas.microsoft.com/office/powerpoint/2010/main" val="2312724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ctr" anchorCtr="0"/>
          <a:lstStyle>
            <a:lvl1pPr algn="l">
              <a:defRPr lang="en-US" sz="2400" kern="1200" dirty="0">
                <a:solidFill>
                  <a:srgbClr val="004B88"/>
                </a:solidFill>
                <a:latin typeface="+mn-lt"/>
                <a:ea typeface="+mj-ea"/>
                <a:cs typeface="Frutiger"/>
              </a:defRPr>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84261" y="5598380"/>
            <a:ext cx="2207740" cy="1262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 name="Group 5">
            <a:extLst>
              <a:ext uri="{FF2B5EF4-FFF2-40B4-BE49-F238E27FC236}">
                <a16:creationId xmlns:a16="http://schemas.microsoft.com/office/drawing/2014/main" id="{741D0B43-4559-D1B2-D753-F949C44012D6}"/>
              </a:ext>
            </a:extLst>
          </p:cNvPr>
          <p:cNvGrpSpPr/>
          <p:nvPr userDrawn="1"/>
        </p:nvGrpSpPr>
        <p:grpSpPr>
          <a:xfrm>
            <a:off x="8343745" y="6148267"/>
            <a:ext cx="1640516" cy="709733"/>
            <a:chOff x="9389184" y="1688102"/>
            <a:chExt cx="1640516" cy="709733"/>
          </a:xfrm>
        </p:grpSpPr>
        <p:cxnSp>
          <p:nvCxnSpPr>
            <p:cNvPr id="8" name="Straight Arrow Connector 7">
              <a:extLst>
                <a:ext uri="{FF2B5EF4-FFF2-40B4-BE49-F238E27FC236}">
                  <a16:creationId xmlns:a16="http://schemas.microsoft.com/office/drawing/2014/main" id="{CCDEA2D1-3E60-9478-D6C7-0D0B362FC4ED}"/>
                </a:ext>
              </a:extLst>
            </p:cNvPr>
            <p:cNvCxnSpPr/>
            <p:nvPr/>
          </p:nvCxnSpPr>
          <p:spPr>
            <a:xfrm>
              <a:off x="9403408" y="2064160"/>
              <a:ext cx="305994" cy="36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A2201B6E-36FD-B2DB-6E76-4CDC0CE20625}"/>
                </a:ext>
              </a:extLst>
            </p:cNvPr>
            <p:cNvCxnSpPr/>
            <p:nvPr/>
          </p:nvCxnSpPr>
          <p:spPr>
            <a:xfrm>
              <a:off x="9403408" y="2232646"/>
              <a:ext cx="305994" cy="3626"/>
            </a:xfrm>
            <a:prstGeom prst="straightConnector1">
              <a:avLst/>
            </a:prstGeom>
            <a:ln>
              <a:solidFill>
                <a:schemeClr val="accent3"/>
              </a:solidFill>
              <a:prstDash val="solid"/>
              <a:tailEnd type="triangle"/>
            </a:ln>
          </p:spPr>
          <p:style>
            <a:lnRef idx="2">
              <a:schemeClr val="accent1"/>
            </a:lnRef>
            <a:fillRef idx="0">
              <a:schemeClr val="accent1"/>
            </a:fillRef>
            <a:effectRef idx="1">
              <a:schemeClr val="accent1"/>
            </a:effectRef>
            <a:fontRef idx="minor">
              <a:schemeClr val="tx1"/>
            </a:fontRef>
          </p:style>
        </p:cxnSp>
        <p:sp>
          <p:nvSpPr>
            <p:cNvPr id="10" name="Rectangle 9">
              <a:extLst>
                <a:ext uri="{FF2B5EF4-FFF2-40B4-BE49-F238E27FC236}">
                  <a16:creationId xmlns:a16="http://schemas.microsoft.com/office/drawing/2014/main" id="{FFFEB0C3-EE60-490A-B986-C29768CC33B8}"/>
                </a:ext>
              </a:extLst>
            </p:cNvPr>
            <p:cNvSpPr/>
            <p:nvPr/>
          </p:nvSpPr>
          <p:spPr>
            <a:xfrm>
              <a:off x="9671456" y="2120836"/>
              <a:ext cx="1333015" cy="276999"/>
            </a:xfrm>
            <a:prstGeom prst="rect">
              <a:avLst/>
            </a:prstGeom>
          </p:spPr>
          <p:txBody>
            <a:bodyPr wrap="square">
              <a:spAutoFit/>
            </a:bodyPr>
            <a:lstStyle/>
            <a:p>
              <a:pPr>
                <a:defRPr/>
              </a:pPr>
              <a:r>
                <a:rPr lang="en-GB" sz="1200" i="1" dirty="0">
                  <a:solidFill>
                    <a:prstClr val="black"/>
                  </a:solidFill>
                  <a:latin typeface="Calibri"/>
                </a:rPr>
                <a:t>Assurance</a:t>
              </a:r>
            </a:p>
          </p:txBody>
        </p:sp>
        <p:sp>
          <p:nvSpPr>
            <p:cNvPr id="11" name="Rectangle 10">
              <a:extLst>
                <a:ext uri="{FF2B5EF4-FFF2-40B4-BE49-F238E27FC236}">
                  <a16:creationId xmlns:a16="http://schemas.microsoft.com/office/drawing/2014/main" id="{3D6FC78D-B35C-591D-C5D8-FDC8CBF4185B}"/>
                </a:ext>
              </a:extLst>
            </p:cNvPr>
            <p:cNvSpPr/>
            <p:nvPr/>
          </p:nvSpPr>
          <p:spPr>
            <a:xfrm>
              <a:off x="9696685" y="1957160"/>
              <a:ext cx="1333015" cy="276999"/>
            </a:xfrm>
            <a:prstGeom prst="rect">
              <a:avLst/>
            </a:prstGeom>
          </p:spPr>
          <p:txBody>
            <a:bodyPr wrap="square">
              <a:spAutoFit/>
            </a:bodyPr>
            <a:lstStyle/>
            <a:p>
              <a:pPr>
                <a:defRPr/>
              </a:pPr>
              <a:r>
                <a:rPr lang="en-GB" sz="1200" i="1" dirty="0">
                  <a:solidFill>
                    <a:prstClr val="black"/>
                  </a:solidFill>
                  <a:latin typeface="Calibri"/>
                </a:rPr>
                <a:t>Accountability</a:t>
              </a:r>
            </a:p>
          </p:txBody>
        </p:sp>
        <p:sp>
          <p:nvSpPr>
            <p:cNvPr id="12" name="Rectangle 11">
              <a:extLst>
                <a:ext uri="{FF2B5EF4-FFF2-40B4-BE49-F238E27FC236}">
                  <a16:creationId xmlns:a16="http://schemas.microsoft.com/office/drawing/2014/main" id="{17C6CA61-074B-2468-7C72-36E9BE47EBD4}"/>
                </a:ext>
              </a:extLst>
            </p:cNvPr>
            <p:cNvSpPr/>
            <p:nvPr/>
          </p:nvSpPr>
          <p:spPr>
            <a:xfrm>
              <a:off x="9389184" y="1688102"/>
              <a:ext cx="1333015" cy="276999"/>
            </a:xfrm>
            <a:prstGeom prst="rect">
              <a:avLst/>
            </a:prstGeom>
          </p:spPr>
          <p:txBody>
            <a:bodyPr wrap="square">
              <a:spAutoFit/>
            </a:bodyPr>
            <a:lstStyle/>
            <a:p>
              <a:pPr>
                <a:defRPr/>
              </a:pPr>
              <a:r>
                <a:rPr lang="en-GB" sz="1200" b="1" i="1" u="sng" dirty="0">
                  <a:solidFill>
                    <a:prstClr val="black"/>
                  </a:solidFill>
                  <a:latin typeface="Calibri"/>
                </a:rPr>
                <a:t>KEY</a:t>
              </a:r>
            </a:p>
          </p:txBody>
        </p:sp>
      </p:grpSp>
    </p:spTree>
    <p:extLst>
      <p:ext uri="{BB962C8B-B14F-4D97-AF65-F5344CB8AC3E}">
        <p14:creationId xmlns:p14="http://schemas.microsoft.com/office/powerpoint/2010/main" val="432081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Subtitle 2"/>
          <p:cNvSpPr txBox="1">
            <a:spLocks/>
          </p:cNvSpPr>
          <p:nvPr userDrawn="1"/>
        </p:nvSpPr>
        <p:spPr>
          <a:xfrm>
            <a:off x="760821" y="893113"/>
            <a:ext cx="1782784" cy="76987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lnSpc>
                <a:spcPct val="80000"/>
              </a:lnSpc>
              <a:buNone/>
            </a:pPr>
            <a:r>
              <a:rPr lang="en-US" sz="3600" b="1" baseline="-6000">
                <a:solidFill>
                  <a:schemeClr val="bg1"/>
                </a:solidFill>
                <a:cs typeface="Frutiger"/>
              </a:rPr>
              <a:t>Subject here</a:t>
            </a:r>
          </a:p>
          <a:p>
            <a:pPr>
              <a:lnSpc>
                <a:spcPct val="80000"/>
              </a:lnSpc>
            </a:pPr>
            <a:endParaRPr lang="en-US" sz="2200" b="1">
              <a:solidFill>
                <a:srgbClr val="004C89"/>
              </a:solidFill>
              <a:latin typeface="Frutiger"/>
              <a:cs typeface="Frutiger"/>
            </a:endParaRPr>
          </a:p>
        </p:txBody>
      </p:sp>
      <p:pic>
        <p:nvPicPr>
          <p:cNvPr id="11" name="Picture 10" descr="ESNEFT NHS Foundation Trust logo.jp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249841" y="311595"/>
            <a:ext cx="2604313" cy="1177524"/>
          </a:xfrm>
          <a:prstGeom prst="rect">
            <a:avLst/>
          </a:prstGeom>
        </p:spPr>
      </p:pic>
    </p:spTree>
    <p:extLst>
      <p:ext uri="{BB962C8B-B14F-4D97-AF65-F5344CB8AC3E}">
        <p14:creationId xmlns:p14="http://schemas.microsoft.com/office/powerpoint/2010/main" val="1557459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803E36DC-5FF2-2D5F-F41D-3828A1350D07}"/>
              </a:ext>
            </a:extLst>
          </p:cNvPr>
          <p:cNvSpPr txBox="1"/>
          <p:nvPr/>
        </p:nvSpPr>
        <p:spPr>
          <a:xfrm>
            <a:off x="1671484" y="2556387"/>
            <a:ext cx="8760542" cy="1938992"/>
          </a:xfrm>
          <a:prstGeom prst="rect">
            <a:avLst/>
          </a:prstGeom>
          <a:noFill/>
          <a:ln w="28575">
            <a:solidFill>
              <a:schemeClr val="tx1"/>
            </a:solidFill>
          </a:ln>
        </p:spPr>
        <p:txBody>
          <a:bodyPr wrap="square" rtlCol="0">
            <a:spAutoFit/>
          </a:bodyPr>
          <a:lstStyle/>
          <a:p>
            <a:pPr algn="ctr"/>
            <a:r>
              <a:rPr lang="en-GB" sz="6000" b="1" dirty="0">
                <a:solidFill>
                  <a:srgbClr val="004B88"/>
                </a:solidFill>
                <a:latin typeface="Arial" panose="020B0604020202020204" pitchFamily="34" charset="0"/>
                <a:cs typeface="Arial" panose="020B0604020202020204" pitchFamily="34" charset="0"/>
              </a:rPr>
              <a:t>Decision-making at ESNEFT</a:t>
            </a:r>
          </a:p>
        </p:txBody>
      </p:sp>
    </p:spTree>
    <p:extLst>
      <p:ext uri="{BB962C8B-B14F-4D97-AF65-F5344CB8AC3E}">
        <p14:creationId xmlns:p14="http://schemas.microsoft.com/office/powerpoint/2010/main" val="2692832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D39862-94DA-7290-F7D6-047D4D20ABC3}"/>
              </a:ext>
            </a:extLst>
          </p:cNvPr>
          <p:cNvSpPr txBox="1"/>
          <p:nvPr/>
        </p:nvSpPr>
        <p:spPr>
          <a:xfrm>
            <a:off x="540775" y="1101213"/>
            <a:ext cx="10559844" cy="5570756"/>
          </a:xfrm>
          <a:prstGeom prst="rect">
            <a:avLst/>
          </a:prstGeom>
          <a:noFill/>
        </p:spPr>
        <p:txBody>
          <a:bodyPr wrap="square" rtlCol="0">
            <a:spAutoFit/>
          </a:bodyPr>
          <a:lstStyle/>
          <a:p>
            <a:r>
              <a:rPr lang="en-GB" sz="2600" b="1" dirty="0">
                <a:solidFill>
                  <a:srgbClr val="004B88"/>
                </a:solidFill>
                <a:latin typeface="Arial" panose="020B0604020202020204" pitchFamily="34" charset="0"/>
                <a:cs typeface="Arial" panose="020B0604020202020204" pitchFamily="34" charset="0"/>
              </a:rPr>
              <a:t>The Board of Directors’ role</a:t>
            </a:r>
          </a:p>
          <a:p>
            <a:endParaRPr lang="en-GB" sz="2600" dirty="0">
              <a:latin typeface="Arial" panose="020B0604020202020204" pitchFamily="34" charset="0"/>
              <a:cs typeface="Arial" panose="020B0604020202020204" pitchFamily="34" charset="0"/>
            </a:endParaRPr>
          </a:p>
          <a:p>
            <a:r>
              <a:rPr lang="en-GB" sz="2600" dirty="0">
                <a:latin typeface="Arial" panose="020B0604020202020204" pitchFamily="34" charset="0"/>
                <a:cs typeface="Arial" panose="020B0604020202020204" pitchFamily="34" charset="0"/>
              </a:rPr>
              <a:t>All the powers of the Trust shall be exercised by the Board on behalf of the Trust, delegated to a committee of Directors or to an Executive Director.</a:t>
            </a:r>
          </a:p>
          <a:p>
            <a:endParaRPr lang="en-GB" sz="2600" dirty="0">
              <a:latin typeface="Arial" panose="020B0604020202020204" pitchFamily="34" charset="0"/>
              <a:cs typeface="Arial" panose="020B0604020202020204" pitchFamily="34" charset="0"/>
            </a:endParaRPr>
          </a:p>
          <a:p>
            <a:r>
              <a:rPr lang="en-GB" sz="2600" dirty="0">
                <a:latin typeface="Arial" panose="020B0604020202020204" pitchFamily="34" charset="0"/>
                <a:cs typeface="Arial" panose="020B0604020202020204" pitchFamily="34" charset="0"/>
              </a:rPr>
              <a:t>The Board comprises a Non-Executive Chair, up to seven other Non-Executive Directors and up to seven Executive Directors, as full and equal members.</a:t>
            </a:r>
          </a:p>
          <a:p>
            <a:endParaRPr lang="en-GB" sz="2600" dirty="0">
              <a:latin typeface="Arial" panose="020B0604020202020204" pitchFamily="34" charset="0"/>
              <a:cs typeface="Arial" panose="020B0604020202020204" pitchFamily="34" charset="0"/>
            </a:endParaRPr>
          </a:p>
          <a:p>
            <a:r>
              <a:rPr lang="en-GB" sz="2600" dirty="0">
                <a:latin typeface="Arial" panose="020B0604020202020204" pitchFamily="34" charset="0"/>
                <a:cs typeface="Arial" panose="020B0604020202020204" pitchFamily="34" charset="0"/>
              </a:rPr>
              <a:t>The Board sets the strategy, the culture and is responsible for monitoring performance to ensure that statutory and legal requirements are met.</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80153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4C84AD77-DCC3-2CCF-E0D5-BA5C9AFC205C}"/>
              </a:ext>
            </a:extLst>
          </p:cNvPr>
          <p:cNvSpPr txBox="1"/>
          <p:nvPr/>
        </p:nvSpPr>
        <p:spPr>
          <a:xfrm>
            <a:off x="133692" y="170211"/>
            <a:ext cx="4643021" cy="523220"/>
          </a:xfrm>
          <a:prstGeom prst="rect">
            <a:avLst/>
          </a:prstGeom>
          <a:noFill/>
        </p:spPr>
        <p:txBody>
          <a:bodyPr wrap="square">
            <a:spAutoFit/>
          </a:bodyPr>
          <a:lstStyle/>
          <a:p>
            <a:r>
              <a:rPr lang="en-GB" sz="2800" b="1" dirty="0">
                <a:solidFill>
                  <a:srgbClr val="004B88"/>
                </a:solidFill>
                <a:latin typeface="Arial" panose="020B0604020202020204" pitchFamily="34" charset="0"/>
                <a:ea typeface="+mj-ea"/>
                <a:cs typeface="Arial" panose="020B0604020202020204" pitchFamily="34" charset="0"/>
              </a:rPr>
              <a:t>Trust Board of Directors </a:t>
            </a:r>
            <a:endParaRPr lang="en-GB" b="1"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D7745426-BFD8-03F4-FD6F-3DBB1396D7B4}"/>
              </a:ext>
            </a:extLst>
          </p:cNvPr>
          <p:cNvSpPr txBox="1"/>
          <p:nvPr/>
        </p:nvSpPr>
        <p:spPr>
          <a:xfrm>
            <a:off x="5664585" y="2090145"/>
            <a:ext cx="2068818" cy="338554"/>
          </a:xfrm>
          <a:prstGeom prst="rect">
            <a:avLst/>
          </a:prstGeom>
          <a:solidFill>
            <a:schemeClr val="accent3">
              <a:lumMod val="40000"/>
              <a:lumOff val="60000"/>
            </a:schemeClr>
          </a:solidFill>
        </p:spPr>
        <p:txBody>
          <a:bodyPr wrap="square" rtlCol="0">
            <a:spAutoFit/>
          </a:bodyPr>
          <a:lstStyle/>
          <a:p>
            <a:pPr algn="ctr">
              <a:defRPr/>
            </a:pPr>
            <a:r>
              <a:rPr lang="en-GB" sz="1600" b="1" dirty="0">
                <a:solidFill>
                  <a:prstClr val="black"/>
                </a:solidFill>
                <a:latin typeface="Calibri"/>
              </a:rPr>
              <a:t>Board of Directors</a:t>
            </a:r>
          </a:p>
        </p:txBody>
      </p:sp>
      <p:sp>
        <p:nvSpPr>
          <p:cNvPr id="12" name="TextBox 11">
            <a:extLst>
              <a:ext uri="{FF2B5EF4-FFF2-40B4-BE49-F238E27FC236}">
                <a16:creationId xmlns:a16="http://schemas.microsoft.com/office/drawing/2014/main" id="{29ABC19B-971C-7BC6-C3B4-86DF2ED66583}"/>
              </a:ext>
            </a:extLst>
          </p:cNvPr>
          <p:cNvSpPr txBox="1"/>
          <p:nvPr/>
        </p:nvSpPr>
        <p:spPr>
          <a:xfrm>
            <a:off x="4741468" y="1018110"/>
            <a:ext cx="3915052" cy="646331"/>
          </a:xfrm>
          <a:prstGeom prst="rect">
            <a:avLst/>
          </a:prstGeom>
          <a:solidFill>
            <a:schemeClr val="accent4">
              <a:lumMod val="40000"/>
              <a:lumOff val="60000"/>
            </a:schemeClr>
          </a:solidFill>
        </p:spPr>
        <p:txBody>
          <a:bodyPr wrap="square" rtlCol="0">
            <a:spAutoFit/>
          </a:bodyPr>
          <a:lstStyle/>
          <a:p>
            <a:pPr algn="ctr">
              <a:defRPr/>
            </a:pPr>
            <a:r>
              <a:rPr lang="en-GB" sz="1200" dirty="0">
                <a:solidFill>
                  <a:prstClr val="black"/>
                </a:solidFill>
                <a:latin typeface="Calibri"/>
              </a:rPr>
              <a:t>External Stakeholders  </a:t>
            </a:r>
          </a:p>
          <a:p>
            <a:pPr algn="ctr">
              <a:defRPr/>
            </a:pPr>
            <a:r>
              <a:rPr lang="en-GB" sz="1200" dirty="0">
                <a:solidFill>
                  <a:prstClr val="black"/>
                </a:solidFill>
                <a:latin typeface="Calibri"/>
              </a:rPr>
              <a:t>Suffolk and North East Essex Integrated Care System (SNEE ICS), NHS England, Care Quality Commission etc.</a:t>
            </a:r>
          </a:p>
        </p:txBody>
      </p:sp>
      <p:sp>
        <p:nvSpPr>
          <p:cNvPr id="13" name="TextBox 12">
            <a:extLst>
              <a:ext uri="{FF2B5EF4-FFF2-40B4-BE49-F238E27FC236}">
                <a16:creationId xmlns:a16="http://schemas.microsoft.com/office/drawing/2014/main" id="{7169086C-3247-CC93-0D06-C89D3711697B}"/>
              </a:ext>
            </a:extLst>
          </p:cNvPr>
          <p:cNvSpPr txBox="1"/>
          <p:nvPr/>
        </p:nvSpPr>
        <p:spPr>
          <a:xfrm>
            <a:off x="4025143" y="2120440"/>
            <a:ext cx="1279827" cy="461665"/>
          </a:xfrm>
          <a:prstGeom prst="rect">
            <a:avLst/>
          </a:prstGeom>
          <a:solidFill>
            <a:schemeClr val="accent3">
              <a:lumMod val="40000"/>
              <a:lumOff val="60000"/>
            </a:schemeClr>
          </a:solidFill>
        </p:spPr>
        <p:txBody>
          <a:bodyPr wrap="square" rtlCol="0">
            <a:spAutoFit/>
          </a:bodyPr>
          <a:lstStyle/>
          <a:p>
            <a:pPr algn="ctr">
              <a:defRPr/>
            </a:pPr>
            <a:r>
              <a:rPr lang="en-GB" sz="1200" dirty="0">
                <a:solidFill>
                  <a:prstClr val="black"/>
                </a:solidFill>
                <a:latin typeface="Calibri"/>
              </a:rPr>
              <a:t>Corporate Trustee</a:t>
            </a:r>
          </a:p>
        </p:txBody>
      </p:sp>
      <p:sp>
        <p:nvSpPr>
          <p:cNvPr id="25" name="TextBox 24">
            <a:extLst>
              <a:ext uri="{FF2B5EF4-FFF2-40B4-BE49-F238E27FC236}">
                <a16:creationId xmlns:a16="http://schemas.microsoft.com/office/drawing/2014/main" id="{F4FAF818-3DB1-3CD0-2442-A2A89ECB1E2A}"/>
              </a:ext>
            </a:extLst>
          </p:cNvPr>
          <p:cNvSpPr txBox="1"/>
          <p:nvPr/>
        </p:nvSpPr>
        <p:spPr>
          <a:xfrm>
            <a:off x="3597529" y="3429858"/>
            <a:ext cx="1310489" cy="646331"/>
          </a:xfrm>
          <a:prstGeom prst="rect">
            <a:avLst/>
          </a:prstGeom>
          <a:solidFill>
            <a:schemeClr val="accent1">
              <a:lumMod val="40000"/>
              <a:lumOff val="60000"/>
            </a:schemeClr>
          </a:solidFill>
        </p:spPr>
        <p:txBody>
          <a:bodyPr wrap="square" rtlCol="0">
            <a:spAutoFit/>
          </a:bodyPr>
          <a:lstStyle/>
          <a:p>
            <a:pPr algn="ctr">
              <a:defRPr/>
            </a:pPr>
            <a:r>
              <a:rPr lang="en-GB" sz="1200" dirty="0">
                <a:solidFill>
                  <a:prstClr val="black"/>
                </a:solidFill>
                <a:latin typeface="Calibri"/>
              </a:rPr>
              <a:t>Executive Management Committee </a:t>
            </a:r>
          </a:p>
        </p:txBody>
      </p:sp>
      <p:sp>
        <p:nvSpPr>
          <p:cNvPr id="26" name="TextBox 25">
            <a:extLst>
              <a:ext uri="{FF2B5EF4-FFF2-40B4-BE49-F238E27FC236}">
                <a16:creationId xmlns:a16="http://schemas.microsoft.com/office/drawing/2014/main" id="{6F3A60BD-2F37-D463-E9B1-612FDDB79B9E}"/>
              </a:ext>
            </a:extLst>
          </p:cNvPr>
          <p:cNvSpPr txBox="1"/>
          <p:nvPr/>
        </p:nvSpPr>
        <p:spPr>
          <a:xfrm>
            <a:off x="10647627" y="3395733"/>
            <a:ext cx="1147496" cy="1384995"/>
          </a:xfrm>
          <a:prstGeom prst="rect">
            <a:avLst/>
          </a:prstGeom>
          <a:solidFill>
            <a:schemeClr val="accent1">
              <a:lumMod val="40000"/>
              <a:lumOff val="60000"/>
            </a:schemeClr>
          </a:solidFill>
        </p:spPr>
        <p:txBody>
          <a:bodyPr wrap="square" rtlCol="0">
            <a:spAutoFit/>
          </a:bodyPr>
          <a:lstStyle/>
          <a:p>
            <a:pPr algn="ctr">
              <a:defRPr/>
            </a:pPr>
            <a:r>
              <a:rPr lang="en-GB" sz="1200" dirty="0">
                <a:solidFill>
                  <a:prstClr val="black"/>
                </a:solidFill>
                <a:latin typeface="Calibri"/>
              </a:rPr>
              <a:t>Renumeration and Nomination Committee</a:t>
            </a:r>
          </a:p>
          <a:p>
            <a:pPr algn="ctr">
              <a:defRPr/>
            </a:pPr>
            <a:endParaRPr lang="en-GB" sz="1200" dirty="0">
              <a:solidFill>
                <a:prstClr val="black"/>
              </a:solidFill>
              <a:latin typeface="Calibri"/>
            </a:endParaRPr>
          </a:p>
          <a:p>
            <a:pPr algn="ctr">
              <a:defRPr/>
            </a:pPr>
            <a:r>
              <a:rPr lang="en-GB" sz="1200" b="1" dirty="0">
                <a:solidFill>
                  <a:prstClr val="black"/>
                </a:solidFill>
                <a:latin typeface="Calibri"/>
              </a:rPr>
              <a:t>Statutory Committee </a:t>
            </a:r>
          </a:p>
        </p:txBody>
      </p:sp>
      <p:sp>
        <p:nvSpPr>
          <p:cNvPr id="27" name="TextBox 26">
            <a:extLst>
              <a:ext uri="{FF2B5EF4-FFF2-40B4-BE49-F238E27FC236}">
                <a16:creationId xmlns:a16="http://schemas.microsoft.com/office/drawing/2014/main" id="{CEF063A3-0939-A9FF-012A-5A665CD8645F}"/>
              </a:ext>
            </a:extLst>
          </p:cNvPr>
          <p:cNvSpPr txBox="1"/>
          <p:nvPr/>
        </p:nvSpPr>
        <p:spPr>
          <a:xfrm>
            <a:off x="719091" y="3373929"/>
            <a:ext cx="1065320" cy="1200329"/>
          </a:xfrm>
          <a:prstGeom prst="rect">
            <a:avLst/>
          </a:prstGeom>
          <a:solidFill>
            <a:schemeClr val="accent1">
              <a:lumMod val="40000"/>
              <a:lumOff val="60000"/>
            </a:schemeClr>
          </a:solidFill>
        </p:spPr>
        <p:txBody>
          <a:bodyPr wrap="square" rtlCol="0">
            <a:spAutoFit/>
          </a:bodyPr>
          <a:lstStyle/>
          <a:p>
            <a:pPr algn="ctr">
              <a:defRPr/>
            </a:pPr>
            <a:r>
              <a:rPr lang="en-GB" sz="1200" dirty="0">
                <a:solidFill>
                  <a:prstClr val="black"/>
                </a:solidFill>
                <a:latin typeface="Calibri"/>
              </a:rPr>
              <a:t>Audit and Risk Committee</a:t>
            </a:r>
          </a:p>
          <a:p>
            <a:pPr algn="ctr">
              <a:defRPr/>
            </a:pPr>
            <a:endParaRPr lang="en-GB" sz="1200" dirty="0">
              <a:solidFill>
                <a:prstClr val="black"/>
              </a:solidFill>
              <a:latin typeface="Calibri"/>
            </a:endParaRPr>
          </a:p>
          <a:p>
            <a:pPr algn="ctr">
              <a:defRPr/>
            </a:pPr>
            <a:r>
              <a:rPr lang="en-GB" sz="1200" b="1" dirty="0">
                <a:solidFill>
                  <a:prstClr val="black"/>
                </a:solidFill>
                <a:latin typeface="Calibri"/>
              </a:rPr>
              <a:t>Statutory Committee </a:t>
            </a:r>
          </a:p>
        </p:txBody>
      </p:sp>
      <p:sp>
        <p:nvSpPr>
          <p:cNvPr id="28" name="TextBox 27">
            <a:extLst>
              <a:ext uri="{FF2B5EF4-FFF2-40B4-BE49-F238E27FC236}">
                <a16:creationId xmlns:a16="http://schemas.microsoft.com/office/drawing/2014/main" id="{4AF7D4EB-EC12-94AF-873E-FF32E32F0A81}"/>
              </a:ext>
            </a:extLst>
          </p:cNvPr>
          <p:cNvSpPr txBox="1"/>
          <p:nvPr/>
        </p:nvSpPr>
        <p:spPr>
          <a:xfrm>
            <a:off x="2159800" y="3402089"/>
            <a:ext cx="1065321" cy="646331"/>
          </a:xfrm>
          <a:prstGeom prst="rect">
            <a:avLst/>
          </a:prstGeom>
          <a:solidFill>
            <a:schemeClr val="accent1">
              <a:lumMod val="40000"/>
              <a:lumOff val="60000"/>
            </a:schemeClr>
          </a:solidFill>
        </p:spPr>
        <p:txBody>
          <a:bodyPr wrap="square" rtlCol="0">
            <a:spAutoFit/>
          </a:bodyPr>
          <a:lstStyle/>
          <a:p>
            <a:pPr algn="ctr">
              <a:defRPr/>
            </a:pPr>
            <a:r>
              <a:rPr lang="en-GB" sz="1200" dirty="0">
                <a:solidFill>
                  <a:prstClr val="black"/>
                </a:solidFill>
                <a:latin typeface="Calibri"/>
              </a:rPr>
              <a:t>Charitable Funds Committee</a:t>
            </a:r>
          </a:p>
        </p:txBody>
      </p:sp>
      <p:sp>
        <p:nvSpPr>
          <p:cNvPr id="29" name="TextBox 28">
            <a:extLst>
              <a:ext uri="{FF2B5EF4-FFF2-40B4-BE49-F238E27FC236}">
                <a16:creationId xmlns:a16="http://schemas.microsoft.com/office/drawing/2014/main" id="{5CBC56D1-8858-2093-1ECE-51DD3B53D6C1}"/>
              </a:ext>
            </a:extLst>
          </p:cNvPr>
          <p:cNvSpPr txBox="1"/>
          <p:nvPr/>
        </p:nvSpPr>
        <p:spPr>
          <a:xfrm>
            <a:off x="5220297" y="3373929"/>
            <a:ext cx="1367161" cy="1384995"/>
          </a:xfrm>
          <a:prstGeom prst="rect">
            <a:avLst/>
          </a:prstGeom>
          <a:solidFill>
            <a:schemeClr val="accent1">
              <a:lumMod val="40000"/>
              <a:lumOff val="60000"/>
            </a:schemeClr>
          </a:solidFill>
        </p:spPr>
        <p:txBody>
          <a:bodyPr wrap="square" rtlCol="0">
            <a:spAutoFit/>
          </a:bodyPr>
          <a:lstStyle/>
          <a:p>
            <a:pPr algn="ctr">
              <a:defRPr/>
            </a:pPr>
            <a:r>
              <a:rPr lang="en-GB" sz="1200" dirty="0">
                <a:solidFill>
                  <a:prstClr val="black"/>
                </a:solidFill>
                <a:latin typeface="Calibri"/>
              </a:rPr>
              <a:t>People and Organisational Development Committee </a:t>
            </a:r>
          </a:p>
          <a:p>
            <a:pPr algn="ctr">
              <a:defRPr/>
            </a:pPr>
            <a:endParaRPr lang="en-GB" sz="1200" dirty="0">
              <a:solidFill>
                <a:prstClr val="black"/>
              </a:solidFill>
              <a:latin typeface="Calibri"/>
            </a:endParaRPr>
          </a:p>
          <a:p>
            <a:pPr algn="ctr">
              <a:defRPr/>
            </a:pPr>
            <a:r>
              <a:rPr lang="en-GB" sz="1200" b="1" dirty="0">
                <a:solidFill>
                  <a:prstClr val="black"/>
                </a:solidFill>
                <a:latin typeface="Calibri"/>
              </a:rPr>
              <a:t>Assurance Committee</a:t>
            </a:r>
          </a:p>
        </p:txBody>
      </p:sp>
      <p:sp>
        <p:nvSpPr>
          <p:cNvPr id="30" name="TextBox 29">
            <a:extLst>
              <a:ext uri="{FF2B5EF4-FFF2-40B4-BE49-F238E27FC236}">
                <a16:creationId xmlns:a16="http://schemas.microsoft.com/office/drawing/2014/main" id="{418735DE-3E83-D6B0-B4EF-FE3F49150890}"/>
              </a:ext>
            </a:extLst>
          </p:cNvPr>
          <p:cNvSpPr txBox="1"/>
          <p:nvPr/>
        </p:nvSpPr>
        <p:spPr>
          <a:xfrm>
            <a:off x="7192769" y="3429516"/>
            <a:ext cx="984258" cy="1200329"/>
          </a:xfrm>
          <a:prstGeom prst="rect">
            <a:avLst/>
          </a:prstGeom>
          <a:solidFill>
            <a:schemeClr val="accent1">
              <a:lumMod val="40000"/>
              <a:lumOff val="60000"/>
            </a:schemeClr>
          </a:solidFill>
        </p:spPr>
        <p:txBody>
          <a:bodyPr wrap="square" rtlCol="0">
            <a:spAutoFit/>
          </a:bodyPr>
          <a:lstStyle/>
          <a:p>
            <a:pPr algn="ctr">
              <a:defRPr/>
            </a:pPr>
            <a:r>
              <a:rPr lang="en-GB" sz="1200" dirty="0">
                <a:solidFill>
                  <a:prstClr val="black"/>
                </a:solidFill>
                <a:latin typeface="Calibri"/>
              </a:rPr>
              <a:t>Performance and Finance Committee</a:t>
            </a:r>
          </a:p>
          <a:p>
            <a:pPr algn="ctr">
              <a:defRPr/>
            </a:pPr>
            <a:endParaRPr lang="en-GB" sz="1200" dirty="0">
              <a:solidFill>
                <a:prstClr val="black"/>
              </a:solidFill>
              <a:latin typeface="Calibri"/>
            </a:endParaRPr>
          </a:p>
          <a:p>
            <a:pPr algn="ctr">
              <a:defRPr/>
            </a:pPr>
            <a:r>
              <a:rPr lang="en-GB" sz="1200" b="1" dirty="0">
                <a:solidFill>
                  <a:prstClr val="black"/>
                </a:solidFill>
                <a:latin typeface="Calibri"/>
              </a:rPr>
              <a:t>Assurance Committee</a:t>
            </a:r>
          </a:p>
        </p:txBody>
      </p:sp>
      <p:sp>
        <p:nvSpPr>
          <p:cNvPr id="31" name="TextBox 30">
            <a:extLst>
              <a:ext uri="{FF2B5EF4-FFF2-40B4-BE49-F238E27FC236}">
                <a16:creationId xmlns:a16="http://schemas.microsoft.com/office/drawing/2014/main" id="{431BACB0-EB5A-8A22-F990-2C34FB12B328}"/>
              </a:ext>
            </a:extLst>
          </p:cNvPr>
          <p:cNvSpPr txBox="1"/>
          <p:nvPr/>
        </p:nvSpPr>
        <p:spPr>
          <a:xfrm>
            <a:off x="8847006" y="3404511"/>
            <a:ext cx="921322" cy="1384995"/>
          </a:xfrm>
          <a:prstGeom prst="rect">
            <a:avLst/>
          </a:prstGeom>
          <a:solidFill>
            <a:schemeClr val="accent1">
              <a:lumMod val="40000"/>
              <a:lumOff val="60000"/>
            </a:schemeClr>
          </a:solidFill>
        </p:spPr>
        <p:txBody>
          <a:bodyPr wrap="square" rtlCol="0">
            <a:spAutoFit/>
          </a:bodyPr>
          <a:lstStyle/>
          <a:p>
            <a:pPr algn="ctr">
              <a:defRPr/>
            </a:pPr>
            <a:r>
              <a:rPr lang="en-GB" sz="1200" dirty="0">
                <a:solidFill>
                  <a:prstClr val="black"/>
                </a:solidFill>
                <a:latin typeface="Calibri"/>
              </a:rPr>
              <a:t>Quality and Patient Safety Committee</a:t>
            </a:r>
          </a:p>
          <a:p>
            <a:pPr algn="ctr">
              <a:defRPr/>
            </a:pPr>
            <a:endParaRPr lang="en-GB" sz="1200" dirty="0">
              <a:solidFill>
                <a:prstClr val="black"/>
              </a:solidFill>
              <a:latin typeface="Calibri"/>
            </a:endParaRPr>
          </a:p>
          <a:p>
            <a:pPr algn="ctr">
              <a:defRPr/>
            </a:pPr>
            <a:r>
              <a:rPr lang="en-GB" sz="1200" b="1" dirty="0">
                <a:solidFill>
                  <a:prstClr val="black"/>
                </a:solidFill>
                <a:latin typeface="Calibri"/>
              </a:rPr>
              <a:t>Assurance Committee </a:t>
            </a:r>
          </a:p>
        </p:txBody>
      </p:sp>
      <p:cxnSp>
        <p:nvCxnSpPr>
          <p:cNvPr id="33" name="Straight Connector 32">
            <a:extLst>
              <a:ext uri="{FF2B5EF4-FFF2-40B4-BE49-F238E27FC236}">
                <a16:creationId xmlns:a16="http://schemas.microsoft.com/office/drawing/2014/main" id="{ACFFD3CD-A3D9-A8CF-B88E-28F2896FB050}"/>
              </a:ext>
            </a:extLst>
          </p:cNvPr>
          <p:cNvCxnSpPr/>
          <p:nvPr/>
        </p:nvCxnSpPr>
        <p:spPr>
          <a:xfrm>
            <a:off x="1251751" y="3085020"/>
            <a:ext cx="996962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CC4DC230-75BE-96E3-930E-60C999C0B8AC}"/>
              </a:ext>
            </a:extLst>
          </p:cNvPr>
          <p:cNvCxnSpPr>
            <a:cxnSpLocks/>
            <a:stCxn id="13" idx="2"/>
          </p:cNvCxnSpPr>
          <p:nvPr/>
        </p:nvCxnSpPr>
        <p:spPr>
          <a:xfrm flipH="1">
            <a:off x="4663775" y="2582105"/>
            <a:ext cx="1282" cy="455999"/>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8B3FAA80-C782-8C6E-3940-BA6491E5446F}"/>
              </a:ext>
            </a:extLst>
          </p:cNvPr>
          <p:cNvCxnSpPr>
            <a:cxnSpLocks/>
            <a:stCxn id="27" idx="0"/>
          </p:cNvCxnSpPr>
          <p:nvPr/>
        </p:nvCxnSpPr>
        <p:spPr>
          <a:xfrm flipV="1">
            <a:off x="1251751" y="3085020"/>
            <a:ext cx="0" cy="28890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2" name="Straight Connector 61">
            <a:extLst>
              <a:ext uri="{FF2B5EF4-FFF2-40B4-BE49-F238E27FC236}">
                <a16:creationId xmlns:a16="http://schemas.microsoft.com/office/drawing/2014/main" id="{639A27AF-E626-C513-C2A3-FA812E1FAAD0}"/>
              </a:ext>
            </a:extLst>
          </p:cNvPr>
          <p:cNvCxnSpPr>
            <a:cxnSpLocks/>
            <a:stCxn id="11" idx="2"/>
          </p:cNvCxnSpPr>
          <p:nvPr/>
        </p:nvCxnSpPr>
        <p:spPr>
          <a:xfrm>
            <a:off x="6698994" y="2428699"/>
            <a:ext cx="0" cy="636545"/>
          </a:xfrm>
          <a:prstGeom prst="line">
            <a:avLst/>
          </a:prstGeom>
        </p:spPr>
        <p:style>
          <a:lnRef idx="2">
            <a:schemeClr val="accent3"/>
          </a:lnRef>
          <a:fillRef idx="0">
            <a:schemeClr val="accent3"/>
          </a:fillRef>
          <a:effectRef idx="1">
            <a:schemeClr val="accent3"/>
          </a:effectRef>
          <a:fontRef idx="minor">
            <a:schemeClr val="tx1"/>
          </a:fontRef>
        </p:style>
      </p:cxnSp>
      <p:cxnSp>
        <p:nvCxnSpPr>
          <p:cNvPr id="67" name="Straight Arrow Connector 66">
            <a:extLst>
              <a:ext uri="{FF2B5EF4-FFF2-40B4-BE49-F238E27FC236}">
                <a16:creationId xmlns:a16="http://schemas.microsoft.com/office/drawing/2014/main" id="{084FEA59-E746-7E7B-5712-F7ED6A84C42C}"/>
              </a:ext>
            </a:extLst>
          </p:cNvPr>
          <p:cNvCxnSpPr>
            <a:cxnSpLocks/>
            <a:stCxn id="11" idx="0"/>
            <a:endCxn id="12" idx="2"/>
          </p:cNvCxnSpPr>
          <p:nvPr/>
        </p:nvCxnSpPr>
        <p:spPr>
          <a:xfrm flipV="1">
            <a:off x="6698994" y="1664441"/>
            <a:ext cx="0" cy="425704"/>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
        <p:nvSpPr>
          <p:cNvPr id="76" name="TextBox 75">
            <a:extLst>
              <a:ext uri="{FF2B5EF4-FFF2-40B4-BE49-F238E27FC236}">
                <a16:creationId xmlns:a16="http://schemas.microsoft.com/office/drawing/2014/main" id="{D26A0EB0-5B6F-690A-133F-E5F9EBA7BBD1}"/>
              </a:ext>
            </a:extLst>
          </p:cNvPr>
          <p:cNvSpPr txBox="1"/>
          <p:nvPr/>
        </p:nvSpPr>
        <p:spPr>
          <a:xfrm>
            <a:off x="6782555" y="2523261"/>
            <a:ext cx="2805340" cy="430887"/>
          </a:xfrm>
          <a:prstGeom prst="rect">
            <a:avLst/>
          </a:prstGeom>
          <a:noFill/>
        </p:spPr>
        <p:txBody>
          <a:bodyPr wrap="square" rtlCol="0">
            <a:spAutoFit/>
          </a:bodyPr>
          <a:lstStyle/>
          <a:p>
            <a:r>
              <a:rPr lang="en-GB" sz="1100" dirty="0"/>
              <a:t>Key issues reports and </a:t>
            </a:r>
            <a:r>
              <a:rPr lang="en-GB" sz="1100" b="1" dirty="0">
                <a:solidFill>
                  <a:srgbClr val="FF0000"/>
                </a:solidFill>
              </a:rPr>
              <a:t>alert/escalation </a:t>
            </a:r>
            <a:r>
              <a:rPr lang="en-GB" sz="1100" dirty="0"/>
              <a:t>of relevant issues </a:t>
            </a:r>
          </a:p>
        </p:txBody>
      </p:sp>
      <p:sp>
        <p:nvSpPr>
          <p:cNvPr id="14" name="TextBox 13">
            <a:extLst>
              <a:ext uri="{FF2B5EF4-FFF2-40B4-BE49-F238E27FC236}">
                <a16:creationId xmlns:a16="http://schemas.microsoft.com/office/drawing/2014/main" id="{DFA6B42D-482B-D67F-511C-4F06382AD509}"/>
              </a:ext>
            </a:extLst>
          </p:cNvPr>
          <p:cNvSpPr txBox="1"/>
          <p:nvPr/>
        </p:nvSpPr>
        <p:spPr>
          <a:xfrm>
            <a:off x="10127237" y="2080480"/>
            <a:ext cx="1596954" cy="276999"/>
          </a:xfrm>
          <a:prstGeom prst="rect">
            <a:avLst/>
          </a:prstGeom>
          <a:solidFill>
            <a:schemeClr val="accent3">
              <a:lumMod val="40000"/>
              <a:lumOff val="60000"/>
            </a:schemeClr>
          </a:solidFill>
        </p:spPr>
        <p:txBody>
          <a:bodyPr wrap="square" rtlCol="0">
            <a:spAutoFit/>
          </a:bodyPr>
          <a:lstStyle/>
          <a:p>
            <a:pPr algn="ctr">
              <a:defRPr/>
            </a:pPr>
            <a:r>
              <a:rPr lang="en-GB" sz="1200" dirty="0">
                <a:solidFill>
                  <a:prstClr val="black"/>
                </a:solidFill>
                <a:latin typeface="Calibri"/>
              </a:rPr>
              <a:t>Council of Governors</a:t>
            </a:r>
          </a:p>
        </p:txBody>
      </p:sp>
      <p:sp>
        <p:nvSpPr>
          <p:cNvPr id="17" name="TextBox 16">
            <a:extLst>
              <a:ext uri="{FF2B5EF4-FFF2-40B4-BE49-F238E27FC236}">
                <a16:creationId xmlns:a16="http://schemas.microsoft.com/office/drawing/2014/main" id="{1330D694-2502-095C-C978-F728CB7BFF8A}"/>
              </a:ext>
            </a:extLst>
          </p:cNvPr>
          <p:cNvSpPr txBox="1"/>
          <p:nvPr/>
        </p:nvSpPr>
        <p:spPr>
          <a:xfrm>
            <a:off x="7907631" y="1771237"/>
            <a:ext cx="2805340" cy="430887"/>
          </a:xfrm>
          <a:prstGeom prst="rect">
            <a:avLst/>
          </a:prstGeom>
          <a:noFill/>
        </p:spPr>
        <p:txBody>
          <a:bodyPr wrap="square" rtlCol="0">
            <a:spAutoFit/>
          </a:bodyPr>
          <a:lstStyle/>
          <a:p>
            <a:r>
              <a:rPr lang="en-GB" sz="1100" dirty="0"/>
              <a:t>Holds Non-Executive Directors to account for the performance of the Board</a:t>
            </a:r>
          </a:p>
        </p:txBody>
      </p:sp>
      <p:cxnSp>
        <p:nvCxnSpPr>
          <p:cNvPr id="5" name="Straight Arrow Connector 4">
            <a:extLst>
              <a:ext uri="{FF2B5EF4-FFF2-40B4-BE49-F238E27FC236}">
                <a16:creationId xmlns:a16="http://schemas.microsoft.com/office/drawing/2014/main" id="{B56C9C30-82F0-D114-5368-A1754E3D413B}"/>
              </a:ext>
            </a:extLst>
          </p:cNvPr>
          <p:cNvCxnSpPr>
            <a:cxnSpLocks/>
            <a:stCxn id="26" idx="0"/>
          </p:cNvCxnSpPr>
          <p:nvPr/>
        </p:nvCxnSpPr>
        <p:spPr>
          <a:xfrm flipV="1">
            <a:off x="11221375" y="3065244"/>
            <a:ext cx="0" cy="33048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75B92272-3E82-9002-581C-81068F7765C8}"/>
              </a:ext>
            </a:extLst>
          </p:cNvPr>
          <p:cNvCxnSpPr>
            <a:cxnSpLocks/>
            <a:stCxn id="14" idx="1"/>
            <a:endCxn id="11" idx="3"/>
          </p:cNvCxnSpPr>
          <p:nvPr/>
        </p:nvCxnSpPr>
        <p:spPr>
          <a:xfrm flipH="1">
            <a:off x="7733403" y="2218980"/>
            <a:ext cx="2393834" cy="4044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A3E58608-8D37-00A2-56D1-51A902A3A414}"/>
              </a:ext>
            </a:extLst>
          </p:cNvPr>
          <p:cNvSpPr txBox="1"/>
          <p:nvPr/>
        </p:nvSpPr>
        <p:spPr>
          <a:xfrm>
            <a:off x="153358" y="638883"/>
            <a:ext cx="3697557" cy="2331407"/>
          </a:xfrm>
          <a:prstGeom prst="rect">
            <a:avLst/>
          </a:prstGeom>
          <a:solidFill>
            <a:schemeClr val="accent4">
              <a:lumMod val="40000"/>
              <a:lumOff val="60000"/>
            </a:schemeClr>
          </a:solidFill>
        </p:spPr>
        <p:txBody>
          <a:bodyPr wrap="square" rtlCol="0">
            <a:spAutoFit/>
          </a:bodyPr>
          <a:lstStyle/>
          <a:p>
            <a:r>
              <a:rPr lang="en-GB" sz="1100" dirty="0"/>
              <a:t>SNEE Integrated Care Board (ICB)</a:t>
            </a:r>
          </a:p>
          <a:p>
            <a:r>
              <a:rPr lang="en-GB" sz="1100" dirty="0"/>
              <a:t>Ensure that ICB runs efficiently, economically and with good governance, accountable to NHS England (governance arrangements are still in the process of maturing)</a:t>
            </a:r>
          </a:p>
          <a:p>
            <a:endParaRPr lang="en-GB" sz="300" dirty="0"/>
          </a:p>
          <a:p>
            <a:r>
              <a:rPr lang="en-GB" sz="1100" dirty="0"/>
              <a:t>ESNEFT Member: Chief Executive (partner member)</a:t>
            </a:r>
          </a:p>
          <a:p>
            <a:endParaRPr lang="en-GB" sz="800" dirty="0"/>
          </a:p>
          <a:p>
            <a:r>
              <a:rPr lang="en-GB" sz="1100" dirty="0"/>
              <a:t>SNEE Integrated Care Partnership (ICP)</a:t>
            </a:r>
          </a:p>
          <a:p>
            <a:pPr>
              <a:spcAft>
                <a:spcPts val="300"/>
              </a:spcAft>
            </a:pPr>
            <a:r>
              <a:rPr lang="en-GB" sz="1100" dirty="0"/>
              <a:t>Statutory joint committee which brings ICB, local authorities and the wider communities together as equal partners concerned with improving the health and wellbeing of our population, agree shared objectives and work on joint challenges</a:t>
            </a:r>
          </a:p>
          <a:p>
            <a:r>
              <a:rPr lang="en-GB" sz="1100" dirty="0"/>
              <a:t>ESNEFT Member: Chief Executive (NHS Provider)</a:t>
            </a:r>
          </a:p>
        </p:txBody>
      </p:sp>
      <p:cxnSp>
        <p:nvCxnSpPr>
          <p:cNvPr id="19" name="Straight Connector 18">
            <a:extLst>
              <a:ext uri="{FF2B5EF4-FFF2-40B4-BE49-F238E27FC236}">
                <a16:creationId xmlns:a16="http://schemas.microsoft.com/office/drawing/2014/main" id="{D7ADDFF3-6601-9B03-20D4-32FAB1AFF5FE}"/>
              </a:ext>
            </a:extLst>
          </p:cNvPr>
          <p:cNvCxnSpPr>
            <a:stCxn id="13" idx="3"/>
          </p:cNvCxnSpPr>
          <p:nvPr/>
        </p:nvCxnSpPr>
        <p:spPr>
          <a:xfrm flipV="1">
            <a:off x="5304970" y="2351272"/>
            <a:ext cx="359615" cy="1"/>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04383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Rectangle 168">
            <a:extLst>
              <a:ext uri="{FF2B5EF4-FFF2-40B4-BE49-F238E27FC236}">
                <a16:creationId xmlns:a16="http://schemas.microsoft.com/office/drawing/2014/main" id="{CE37EF59-DAE7-1FB6-0E70-3AA606FA5A6C}"/>
              </a:ext>
            </a:extLst>
          </p:cNvPr>
          <p:cNvSpPr/>
          <p:nvPr/>
        </p:nvSpPr>
        <p:spPr>
          <a:xfrm>
            <a:off x="223197" y="1614396"/>
            <a:ext cx="2681650" cy="507831"/>
          </a:xfrm>
          <a:prstGeom prst="rect">
            <a:avLst/>
          </a:prstGeom>
          <a:solidFill>
            <a:schemeClr val="bg1"/>
          </a:solidFill>
          <a:ln>
            <a:noFill/>
          </a:ln>
        </p:spPr>
        <p:txBody>
          <a:bodyPr wrap="square">
            <a:spAutoFit/>
          </a:bodyPr>
          <a:lstStyle/>
          <a:p>
            <a:pPr>
              <a:defRPr/>
            </a:pPr>
            <a:r>
              <a:rPr lang="en-GB" sz="900" dirty="0">
                <a:solidFill>
                  <a:prstClr val="black"/>
                </a:solidFill>
                <a:latin typeface="Calibri"/>
              </a:rPr>
              <a:t>Senior Management level discussion making group advising the board of directors and accountable for delivery of Trust strategies</a:t>
            </a:r>
          </a:p>
        </p:txBody>
      </p:sp>
      <p:cxnSp>
        <p:nvCxnSpPr>
          <p:cNvPr id="97" name="Straight Connector 96">
            <a:extLst>
              <a:ext uri="{FF2B5EF4-FFF2-40B4-BE49-F238E27FC236}">
                <a16:creationId xmlns:a16="http://schemas.microsoft.com/office/drawing/2014/main" id="{48DA71E2-0582-E906-C853-D3D5BF49F2FE}"/>
              </a:ext>
            </a:extLst>
          </p:cNvPr>
          <p:cNvCxnSpPr>
            <a:cxnSpLocks/>
          </p:cNvCxnSpPr>
          <p:nvPr/>
        </p:nvCxnSpPr>
        <p:spPr>
          <a:xfrm>
            <a:off x="5519617" y="2374459"/>
            <a:ext cx="0" cy="566451"/>
          </a:xfrm>
          <a:prstGeom prst="line">
            <a:avLst/>
          </a:prstGeom>
        </p:spPr>
        <p:style>
          <a:lnRef idx="2">
            <a:schemeClr val="accent1"/>
          </a:lnRef>
          <a:fillRef idx="0">
            <a:schemeClr val="accent1"/>
          </a:fillRef>
          <a:effectRef idx="1">
            <a:schemeClr val="accent1"/>
          </a:effectRef>
          <a:fontRef idx="minor">
            <a:schemeClr val="tx1"/>
          </a:fontRef>
        </p:style>
      </p:cxnSp>
      <p:cxnSp>
        <p:nvCxnSpPr>
          <p:cNvPr id="98" name="Straight Connector 97">
            <a:extLst>
              <a:ext uri="{FF2B5EF4-FFF2-40B4-BE49-F238E27FC236}">
                <a16:creationId xmlns:a16="http://schemas.microsoft.com/office/drawing/2014/main" id="{24D13983-7BB6-D61A-BDF7-B811F8736D62}"/>
              </a:ext>
            </a:extLst>
          </p:cNvPr>
          <p:cNvCxnSpPr>
            <a:cxnSpLocks/>
          </p:cNvCxnSpPr>
          <p:nvPr/>
        </p:nvCxnSpPr>
        <p:spPr>
          <a:xfrm flipH="1">
            <a:off x="3440889" y="2439296"/>
            <a:ext cx="4587" cy="3730766"/>
          </a:xfrm>
          <a:prstGeom prst="line">
            <a:avLst/>
          </a:prstGeom>
        </p:spPr>
        <p:style>
          <a:lnRef idx="2">
            <a:schemeClr val="accent1"/>
          </a:lnRef>
          <a:fillRef idx="0">
            <a:schemeClr val="accent1"/>
          </a:fillRef>
          <a:effectRef idx="1">
            <a:schemeClr val="accent1"/>
          </a:effectRef>
          <a:fontRef idx="minor">
            <a:schemeClr val="tx1"/>
          </a:fontRef>
        </p:style>
      </p:cxnSp>
      <p:cxnSp>
        <p:nvCxnSpPr>
          <p:cNvPr id="103" name="Straight Connector 102">
            <a:extLst>
              <a:ext uri="{FF2B5EF4-FFF2-40B4-BE49-F238E27FC236}">
                <a16:creationId xmlns:a16="http://schemas.microsoft.com/office/drawing/2014/main" id="{4F2F4B7A-C306-0E74-100E-567349280C17}"/>
              </a:ext>
            </a:extLst>
          </p:cNvPr>
          <p:cNvCxnSpPr>
            <a:cxnSpLocks/>
          </p:cNvCxnSpPr>
          <p:nvPr/>
        </p:nvCxnSpPr>
        <p:spPr>
          <a:xfrm>
            <a:off x="9483768" y="2374459"/>
            <a:ext cx="0" cy="1120169"/>
          </a:xfrm>
          <a:prstGeom prst="line">
            <a:avLst/>
          </a:prstGeom>
        </p:spPr>
        <p:style>
          <a:lnRef idx="2">
            <a:schemeClr val="accent1"/>
          </a:lnRef>
          <a:fillRef idx="0">
            <a:schemeClr val="accent1"/>
          </a:fillRef>
          <a:effectRef idx="1">
            <a:schemeClr val="accent1"/>
          </a:effectRef>
          <a:fontRef idx="minor">
            <a:schemeClr val="tx1"/>
          </a:fontRef>
        </p:style>
      </p:cxnSp>
      <p:cxnSp>
        <p:nvCxnSpPr>
          <p:cNvPr id="104" name="Straight Connector 103">
            <a:extLst>
              <a:ext uri="{FF2B5EF4-FFF2-40B4-BE49-F238E27FC236}">
                <a16:creationId xmlns:a16="http://schemas.microsoft.com/office/drawing/2014/main" id="{BAE3CC89-5BFF-6AC3-87B6-40C6625BA157}"/>
              </a:ext>
            </a:extLst>
          </p:cNvPr>
          <p:cNvCxnSpPr>
            <a:cxnSpLocks/>
            <a:endCxn id="5" idx="2"/>
          </p:cNvCxnSpPr>
          <p:nvPr/>
        </p:nvCxnSpPr>
        <p:spPr>
          <a:xfrm>
            <a:off x="7701301" y="2360804"/>
            <a:ext cx="19780" cy="2537460"/>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a:extLst>
              <a:ext uri="{FF2B5EF4-FFF2-40B4-BE49-F238E27FC236}">
                <a16:creationId xmlns:a16="http://schemas.microsoft.com/office/drawing/2014/main" id="{AF97D5DF-8CDD-EDA9-AB2C-2F7ED305B953}"/>
              </a:ext>
            </a:extLst>
          </p:cNvPr>
          <p:cNvCxnSpPr>
            <a:cxnSpLocks/>
          </p:cNvCxnSpPr>
          <p:nvPr/>
        </p:nvCxnSpPr>
        <p:spPr>
          <a:xfrm flipH="1">
            <a:off x="1143133" y="2362853"/>
            <a:ext cx="24198" cy="3898631"/>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0" y="19979"/>
            <a:ext cx="8229600" cy="1143000"/>
          </a:xfrm>
        </p:spPr>
        <p:txBody>
          <a:bodyPr/>
          <a:lstStyle/>
          <a:p>
            <a:r>
              <a:rPr lang="en-GB" sz="2800" b="1" dirty="0">
                <a:latin typeface="Arial" panose="020B0604020202020204" pitchFamily="34" charset="0"/>
                <a:cs typeface="Arial" panose="020B0604020202020204" pitchFamily="34" charset="0"/>
              </a:rPr>
              <a:t>Executive Management Committee</a:t>
            </a:r>
          </a:p>
        </p:txBody>
      </p:sp>
      <p:sp>
        <p:nvSpPr>
          <p:cNvPr id="7" name="TextBox 6"/>
          <p:cNvSpPr txBox="1"/>
          <p:nvPr/>
        </p:nvSpPr>
        <p:spPr>
          <a:xfrm>
            <a:off x="3228858" y="1604390"/>
            <a:ext cx="2068818" cy="461665"/>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Executive Management</a:t>
            </a:r>
          </a:p>
          <a:p>
            <a:pPr algn="ctr">
              <a:defRPr/>
            </a:pPr>
            <a:r>
              <a:rPr lang="en-GB" sz="1200" dirty="0">
                <a:solidFill>
                  <a:prstClr val="black"/>
                </a:solidFill>
                <a:latin typeface="Calibri"/>
              </a:rPr>
              <a:t>Committee</a:t>
            </a:r>
          </a:p>
        </p:txBody>
      </p:sp>
      <p:sp>
        <p:nvSpPr>
          <p:cNvPr id="34" name="TextBox 33"/>
          <p:cNvSpPr txBox="1"/>
          <p:nvPr/>
        </p:nvSpPr>
        <p:spPr>
          <a:xfrm>
            <a:off x="3228858" y="853217"/>
            <a:ext cx="2068818" cy="338554"/>
          </a:xfrm>
          <a:prstGeom prst="rect">
            <a:avLst/>
          </a:prstGeom>
          <a:solidFill>
            <a:schemeClr val="accent3">
              <a:lumMod val="40000"/>
              <a:lumOff val="60000"/>
            </a:schemeClr>
          </a:solidFill>
        </p:spPr>
        <p:txBody>
          <a:bodyPr wrap="square" rtlCol="0">
            <a:spAutoFit/>
          </a:bodyPr>
          <a:lstStyle/>
          <a:p>
            <a:pPr algn="ctr">
              <a:defRPr/>
            </a:pPr>
            <a:r>
              <a:rPr lang="en-GB" sz="1600" b="1" dirty="0">
                <a:solidFill>
                  <a:prstClr val="black"/>
                </a:solidFill>
                <a:latin typeface="Calibri"/>
              </a:rPr>
              <a:t>Board of Directors</a:t>
            </a:r>
          </a:p>
        </p:txBody>
      </p:sp>
      <p:sp>
        <p:nvSpPr>
          <p:cNvPr id="64" name="Rectangle 63"/>
          <p:cNvSpPr/>
          <p:nvPr/>
        </p:nvSpPr>
        <p:spPr>
          <a:xfrm>
            <a:off x="1233406" y="2114583"/>
            <a:ext cx="2261920" cy="246221"/>
          </a:xfrm>
          <a:prstGeom prst="rect">
            <a:avLst/>
          </a:prstGeom>
        </p:spPr>
        <p:txBody>
          <a:bodyPr wrap="square">
            <a:spAutoFit/>
          </a:bodyPr>
          <a:lstStyle/>
          <a:p>
            <a:pPr>
              <a:defRPr/>
            </a:pPr>
            <a:r>
              <a:rPr lang="en-GB" sz="1000" dirty="0">
                <a:solidFill>
                  <a:prstClr val="black"/>
                </a:solidFill>
                <a:latin typeface="Calibri"/>
              </a:rPr>
              <a:t>Notes</a:t>
            </a:r>
          </a:p>
        </p:txBody>
      </p:sp>
      <p:sp>
        <p:nvSpPr>
          <p:cNvPr id="30" name="TextBox 29">
            <a:extLst>
              <a:ext uri="{FF2B5EF4-FFF2-40B4-BE49-F238E27FC236}">
                <a16:creationId xmlns:a16="http://schemas.microsoft.com/office/drawing/2014/main" id="{581A1711-6FDB-B564-A851-80D10AABD6E0}"/>
              </a:ext>
            </a:extLst>
          </p:cNvPr>
          <p:cNvSpPr txBox="1"/>
          <p:nvPr/>
        </p:nvSpPr>
        <p:spPr>
          <a:xfrm>
            <a:off x="6212654" y="744425"/>
            <a:ext cx="1764656" cy="461665"/>
          </a:xfrm>
          <a:prstGeom prst="rect">
            <a:avLst/>
          </a:prstGeom>
          <a:solidFill>
            <a:schemeClr val="accent4">
              <a:lumMod val="40000"/>
              <a:lumOff val="60000"/>
            </a:schemeClr>
          </a:solidFill>
        </p:spPr>
        <p:txBody>
          <a:bodyPr wrap="square" rtlCol="0">
            <a:spAutoFit/>
          </a:bodyPr>
          <a:lstStyle/>
          <a:p>
            <a:pPr algn="ctr">
              <a:defRPr/>
            </a:pPr>
            <a:r>
              <a:rPr lang="en-GB" sz="1200" dirty="0">
                <a:solidFill>
                  <a:prstClr val="black"/>
                </a:solidFill>
                <a:latin typeface="Calibri"/>
              </a:rPr>
              <a:t>SNEE ICS/Integrated Care Board (ICB)</a:t>
            </a:r>
          </a:p>
        </p:txBody>
      </p:sp>
      <p:sp>
        <p:nvSpPr>
          <p:cNvPr id="49" name="TextBox 48">
            <a:extLst>
              <a:ext uri="{FF2B5EF4-FFF2-40B4-BE49-F238E27FC236}">
                <a16:creationId xmlns:a16="http://schemas.microsoft.com/office/drawing/2014/main" id="{E839A030-5209-7171-1566-55004647EB26}"/>
              </a:ext>
            </a:extLst>
          </p:cNvPr>
          <p:cNvSpPr txBox="1"/>
          <p:nvPr/>
        </p:nvSpPr>
        <p:spPr>
          <a:xfrm>
            <a:off x="6918152" y="3776521"/>
            <a:ext cx="1622185" cy="461665"/>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Financial Sustainability Group</a:t>
            </a:r>
          </a:p>
        </p:txBody>
      </p:sp>
      <p:sp>
        <p:nvSpPr>
          <p:cNvPr id="75" name="Rectangle 74">
            <a:extLst>
              <a:ext uri="{FF2B5EF4-FFF2-40B4-BE49-F238E27FC236}">
                <a16:creationId xmlns:a16="http://schemas.microsoft.com/office/drawing/2014/main" id="{98A5F018-7CF1-183F-5EF0-3707E857E9D6}"/>
              </a:ext>
            </a:extLst>
          </p:cNvPr>
          <p:cNvSpPr/>
          <p:nvPr/>
        </p:nvSpPr>
        <p:spPr>
          <a:xfrm>
            <a:off x="2408026" y="1198366"/>
            <a:ext cx="1949098" cy="369332"/>
          </a:xfrm>
          <a:prstGeom prst="rect">
            <a:avLst/>
          </a:prstGeom>
          <a:solidFill>
            <a:schemeClr val="bg1"/>
          </a:solidFill>
          <a:ln>
            <a:noFill/>
          </a:ln>
        </p:spPr>
        <p:txBody>
          <a:bodyPr wrap="square">
            <a:spAutoFit/>
          </a:bodyPr>
          <a:lstStyle/>
          <a:p>
            <a:r>
              <a:rPr lang="en-GB" sz="900" dirty="0">
                <a:latin typeface="+mj-lt"/>
              </a:rPr>
              <a:t>Assurance reporting with escalation of </a:t>
            </a:r>
            <a:r>
              <a:rPr lang="en-GB" sz="900" b="1" dirty="0">
                <a:solidFill>
                  <a:srgbClr val="FF0000"/>
                </a:solidFill>
                <a:latin typeface="+mj-lt"/>
              </a:rPr>
              <a:t>significant risks and decisions</a:t>
            </a:r>
            <a:endParaRPr lang="en-GB" sz="900" b="1" dirty="0">
              <a:solidFill>
                <a:srgbClr val="FF0000"/>
              </a:solidFill>
              <a:latin typeface="Calibri"/>
            </a:endParaRPr>
          </a:p>
        </p:txBody>
      </p:sp>
      <p:sp>
        <p:nvSpPr>
          <p:cNvPr id="52" name="TextBox 51">
            <a:extLst>
              <a:ext uri="{FF2B5EF4-FFF2-40B4-BE49-F238E27FC236}">
                <a16:creationId xmlns:a16="http://schemas.microsoft.com/office/drawing/2014/main" id="{7E56955C-1905-944C-86CA-CFC9CD88D905}"/>
              </a:ext>
            </a:extLst>
          </p:cNvPr>
          <p:cNvSpPr txBox="1"/>
          <p:nvPr/>
        </p:nvSpPr>
        <p:spPr>
          <a:xfrm>
            <a:off x="5630255" y="5732452"/>
            <a:ext cx="3386012" cy="461665"/>
          </a:xfrm>
          <a:prstGeom prst="rect">
            <a:avLst/>
          </a:prstGeom>
          <a:solidFill>
            <a:schemeClr val="accent6">
              <a:lumMod val="60000"/>
              <a:lumOff val="40000"/>
            </a:schemeClr>
          </a:solidFill>
        </p:spPr>
        <p:txBody>
          <a:bodyPr wrap="square" rtlCol="0">
            <a:spAutoFit/>
          </a:bodyPr>
          <a:lstStyle/>
          <a:p>
            <a:pPr algn="ctr">
              <a:defRPr/>
            </a:pPr>
            <a:r>
              <a:rPr lang="en-GB" sz="1200" dirty="0">
                <a:solidFill>
                  <a:prstClr val="black"/>
                </a:solidFill>
                <a:latin typeface="Calibri"/>
              </a:rPr>
              <a:t>Divisional Accountability Meetings report through the Accountability Framework</a:t>
            </a:r>
          </a:p>
        </p:txBody>
      </p:sp>
      <p:grpSp>
        <p:nvGrpSpPr>
          <p:cNvPr id="94" name="Group 93">
            <a:extLst>
              <a:ext uri="{FF2B5EF4-FFF2-40B4-BE49-F238E27FC236}">
                <a16:creationId xmlns:a16="http://schemas.microsoft.com/office/drawing/2014/main" id="{DE17B1AE-E1B6-48D7-DF36-D5D0F4D4BE96}"/>
              </a:ext>
            </a:extLst>
          </p:cNvPr>
          <p:cNvGrpSpPr/>
          <p:nvPr/>
        </p:nvGrpSpPr>
        <p:grpSpPr>
          <a:xfrm>
            <a:off x="353961" y="2548426"/>
            <a:ext cx="9878379" cy="4188400"/>
            <a:chOff x="26332" y="2277701"/>
            <a:chExt cx="9878379" cy="4188400"/>
          </a:xfrm>
        </p:grpSpPr>
        <p:grpSp>
          <p:nvGrpSpPr>
            <p:cNvPr id="84" name="Group 83">
              <a:extLst>
                <a:ext uri="{FF2B5EF4-FFF2-40B4-BE49-F238E27FC236}">
                  <a16:creationId xmlns:a16="http://schemas.microsoft.com/office/drawing/2014/main" id="{5CAA31B2-E900-0816-6531-5AF89907ABD5}"/>
                </a:ext>
              </a:extLst>
            </p:cNvPr>
            <p:cNvGrpSpPr/>
            <p:nvPr/>
          </p:nvGrpSpPr>
          <p:grpSpPr>
            <a:xfrm>
              <a:off x="2278808" y="2277701"/>
              <a:ext cx="5833038" cy="984481"/>
              <a:chOff x="3815003" y="4274048"/>
              <a:chExt cx="5833038" cy="984481"/>
            </a:xfrm>
          </p:grpSpPr>
          <p:sp>
            <p:nvSpPr>
              <p:cNvPr id="19" name="TextBox 18">
                <a:extLst>
                  <a:ext uri="{FF2B5EF4-FFF2-40B4-BE49-F238E27FC236}">
                    <a16:creationId xmlns:a16="http://schemas.microsoft.com/office/drawing/2014/main" id="{E2EB8FFB-E9FB-45B5-870D-DFD8457B4C4B}"/>
                  </a:ext>
                </a:extLst>
              </p:cNvPr>
              <p:cNvSpPr txBox="1"/>
              <p:nvPr/>
            </p:nvSpPr>
            <p:spPr>
              <a:xfrm>
                <a:off x="3815003" y="4796864"/>
                <a:ext cx="1610923" cy="461665"/>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Clinical Reference</a:t>
                </a:r>
              </a:p>
              <a:p>
                <a:pPr algn="ctr">
                  <a:defRPr/>
                </a:pPr>
                <a:r>
                  <a:rPr lang="en-GB" sz="1200" dirty="0">
                    <a:solidFill>
                      <a:prstClr val="black"/>
                    </a:solidFill>
                    <a:latin typeface="Calibri"/>
                  </a:rPr>
                  <a:t>Group  </a:t>
                </a:r>
              </a:p>
            </p:txBody>
          </p:sp>
          <p:sp>
            <p:nvSpPr>
              <p:cNvPr id="20" name="TextBox 19">
                <a:extLst>
                  <a:ext uri="{FF2B5EF4-FFF2-40B4-BE49-F238E27FC236}">
                    <a16:creationId xmlns:a16="http://schemas.microsoft.com/office/drawing/2014/main" id="{FEA3F706-2FE2-5314-0DD8-2CF9BDFAF58E}"/>
                  </a:ext>
                </a:extLst>
              </p:cNvPr>
              <p:cNvSpPr txBox="1"/>
              <p:nvPr/>
            </p:nvSpPr>
            <p:spPr>
              <a:xfrm>
                <a:off x="8126718" y="4274048"/>
                <a:ext cx="1521323" cy="461665"/>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Information Records</a:t>
                </a:r>
              </a:p>
              <a:p>
                <a:pPr algn="ctr">
                  <a:defRPr/>
                </a:pPr>
                <a:r>
                  <a:rPr lang="en-GB" sz="1200" dirty="0">
                    <a:solidFill>
                      <a:prstClr val="black"/>
                    </a:solidFill>
                    <a:latin typeface="Calibri"/>
                  </a:rPr>
                  <a:t>Governance Group </a:t>
                </a:r>
              </a:p>
            </p:txBody>
          </p:sp>
        </p:grpSp>
        <p:sp>
          <p:nvSpPr>
            <p:cNvPr id="6" name="TextBox 5">
              <a:extLst>
                <a:ext uri="{FF2B5EF4-FFF2-40B4-BE49-F238E27FC236}">
                  <a16:creationId xmlns:a16="http://schemas.microsoft.com/office/drawing/2014/main" id="{7C775265-2DE3-833F-E3A9-EEA572D9560C}"/>
                </a:ext>
              </a:extLst>
            </p:cNvPr>
            <p:cNvSpPr txBox="1"/>
            <p:nvPr/>
          </p:nvSpPr>
          <p:spPr>
            <a:xfrm>
              <a:off x="4364152" y="2277701"/>
              <a:ext cx="1848504" cy="461665"/>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Electronic Patient Record (EPR) Programme Board </a:t>
              </a:r>
            </a:p>
          </p:txBody>
        </p:sp>
        <p:grpSp>
          <p:nvGrpSpPr>
            <p:cNvPr id="81" name="Group 80">
              <a:extLst>
                <a:ext uri="{FF2B5EF4-FFF2-40B4-BE49-F238E27FC236}">
                  <a16:creationId xmlns:a16="http://schemas.microsoft.com/office/drawing/2014/main" id="{068BC957-8EB6-7CF4-8E1B-707525465151}"/>
                </a:ext>
              </a:extLst>
            </p:cNvPr>
            <p:cNvGrpSpPr/>
            <p:nvPr/>
          </p:nvGrpSpPr>
          <p:grpSpPr>
            <a:xfrm>
              <a:off x="8439476" y="2306600"/>
              <a:ext cx="1465235" cy="1023054"/>
              <a:chOff x="4551691" y="2704076"/>
              <a:chExt cx="1465235" cy="1023054"/>
            </a:xfrm>
          </p:grpSpPr>
          <p:sp>
            <p:nvSpPr>
              <p:cNvPr id="33" name="TextBox 32">
                <a:extLst>
                  <a:ext uri="{FF2B5EF4-FFF2-40B4-BE49-F238E27FC236}">
                    <a16:creationId xmlns:a16="http://schemas.microsoft.com/office/drawing/2014/main" id="{4DEA1118-4319-C8E4-D25F-6AAEC12321D6}"/>
                  </a:ext>
                </a:extLst>
              </p:cNvPr>
              <p:cNvSpPr txBox="1"/>
              <p:nvPr/>
            </p:nvSpPr>
            <p:spPr>
              <a:xfrm>
                <a:off x="4551691" y="2704076"/>
                <a:ext cx="1465235" cy="461665"/>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Nursing, Midwifery and AHP Council</a:t>
                </a:r>
              </a:p>
            </p:txBody>
          </p:sp>
          <p:sp>
            <p:nvSpPr>
              <p:cNvPr id="35" name="TextBox 34">
                <a:extLst>
                  <a:ext uri="{FF2B5EF4-FFF2-40B4-BE49-F238E27FC236}">
                    <a16:creationId xmlns:a16="http://schemas.microsoft.com/office/drawing/2014/main" id="{7714BB89-7C2E-EA18-5B68-5F01040D3DC0}"/>
                  </a:ext>
                </a:extLst>
              </p:cNvPr>
              <p:cNvSpPr txBox="1"/>
              <p:nvPr/>
            </p:nvSpPr>
            <p:spPr>
              <a:xfrm>
                <a:off x="4572520" y="3265465"/>
                <a:ext cx="1444405" cy="461665"/>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Faculty of Education Steering Group </a:t>
                </a:r>
              </a:p>
            </p:txBody>
          </p:sp>
        </p:grpSp>
        <p:grpSp>
          <p:nvGrpSpPr>
            <p:cNvPr id="80" name="Group 79">
              <a:extLst>
                <a:ext uri="{FF2B5EF4-FFF2-40B4-BE49-F238E27FC236}">
                  <a16:creationId xmlns:a16="http://schemas.microsoft.com/office/drawing/2014/main" id="{F4924076-BD41-C2D1-BA61-FEB0362FFDFD}"/>
                </a:ext>
              </a:extLst>
            </p:cNvPr>
            <p:cNvGrpSpPr/>
            <p:nvPr/>
          </p:nvGrpSpPr>
          <p:grpSpPr>
            <a:xfrm>
              <a:off x="26332" y="2278330"/>
              <a:ext cx="8172152" cy="4187771"/>
              <a:chOff x="2291516" y="2763077"/>
              <a:chExt cx="8172152" cy="4187771"/>
            </a:xfrm>
          </p:grpSpPr>
          <p:sp>
            <p:nvSpPr>
              <p:cNvPr id="14" name="TextBox 13">
                <a:extLst>
                  <a:ext uri="{FF2B5EF4-FFF2-40B4-BE49-F238E27FC236}">
                    <a16:creationId xmlns:a16="http://schemas.microsoft.com/office/drawing/2014/main" id="{1BDB0D21-0FA9-542D-88DC-B5C30DF2BA63}"/>
                  </a:ext>
                </a:extLst>
              </p:cNvPr>
              <p:cNvSpPr txBox="1"/>
              <p:nvPr/>
            </p:nvSpPr>
            <p:spPr>
              <a:xfrm>
                <a:off x="2330382" y="2763077"/>
                <a:ext cx="1952997" cy="276999"/>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Acute Provider Collaborative</a:t>
                </a:r>
              </a:p>
            </p:txBody>
          </p:sp>
          <p:sp>
            <p:nvSpPr>
              <p:cNvPr id="15" name="TextBox 14">
                <a:extLst>
                  <a:ext uri="{FF2B5EF4-FFF2-40B4-BE49-F238E27FC236}">
                    <a16:creationId xmlns:a16="http://schemas.microsoft.com/office/drawing/2014/main" id="{02792455-3D65-5D7D-6434-650BADED27BE}"/>
                  </a:ext>
                </a:extLst>
              </p:cNvPr>
              <p:cNvSpPr txBox="1"/>
              <p:nvPr/>
            </p:nvSpPr>
            <p:spPr>
              <a:xfrm>
                <a:off x="2291517" y="4482547"/>
                <a:ext cx="1922838" cy="584775"/>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Strategic Reporting </a:t>
                </a:r>
              </a:p>
              <a:p>
                <a:pPr algn="ctr">
                  <a:defRPr/>
                </a:pPr>
                <a:r>
                  <a:rPr lang="en-GB" sz="1000" dirty="0">
                    <a:solidFill>
                      <a:prstClr val="black"/>
                    </a:solidFill>
                    <a:latin typeface="Calibri"/>
                  </a:rPr>
                  <a:t>Trust/System/Alliances/Building for Better Care</a:t>
                </a:r>
              </a:p>
            </p:txBody>
          </p:sp>
          <p:sp>
            <p:nvSpPr>
              <p:cNvPr id="22" name="TextBox 21">
                <a:extLst>
                  <a:ext uri="{FF2B5EF4-FFF2-40B4-BE49-F238E27FC236}">
                    <a16:creationId xmlns:a16="http://schemas.microsoft.com/office/drawing/2014/main" id="{7C892770-13AF-3A72-515A-94D444018595}"/>
                  </a:ext>
                </a:extLst>
              </p:cNvPr>
              <p:cNvSpPr txBox="1"/>
              <p:nvPr/>
            </p:nvSpPr>
            <p:spPr>
              <a:xfrm>
                <a:off x="2291516" y="4085962"/>
                <a:ext cx="1922839" cy="276999"/>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New Business Group </a:t>
                </a:r>
              </a:p>
            </p:txBody>
          </p:sp>
          <p:sp>
            <p:nvSpPr>
              <p:cNvPr id="28" name="TextBox 27">
                <a:extLst>
                  <a:ext uri="{FF2B5EF4-FFF2-40B4-BE49-F238E27FC236}">
                    <a16:creationId xmlns:a16="http://schemas.microsoft.com/office/drawing/2014/main" id="{9F910331-E43A-7A12-8680-CFE51DB2D241}"/>
                  </a:ext>
                </a:extLst>
              </p:cNvPr>
              <p:cNvSpPr txBox="1"/>
              <p:nvPr/>
            </p:nvSpPr>
            <p:spPr>
              <a:xfrm>
                <a:off x="2291516" y="3154932"/>
                <a:ext cx="1952997" cy="276999"/>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Investment Group</a:t>
                </a:r>
              </a:p>
            </p:txBody>
          </p:sp>
          <p:sp>
            <p:nvSpPr>
              <p:cNvPr id="46" name="TextBox 45">
                <a:extLst>
                  <a:ext uri="{FF2B5EF4-FFF2-40B4-BE49-F238E27FC236}">
                    <a16:creationId xmlns:a16="http://schemas.microsoft.com/office/drawing/2014/main" id="{EEB63002-9369-B2B8-5EEF-EAE5441E7DAE}"/>
                  </a:ext>
                </a:extLst>
              </p:cNvPr>
              <p:cNvSpPr txBox="1"/>
              <p:nvPr/>
            </p:nvSpPr>
            <p:spPr>
              <a:xfrm>
                <a:off x="2291517" y="6286213"/>
                <a:ext cx="1991862" cy="664635"/>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Strategic EPRR Group (Emergency Preparedness, Resilience and Response)</a:t>
                </a:r>
              </a:p>
            </p:txBody>
          </p:sp>
          <p:sp>
            <p:nvSpPr>
              <p:cNvPr id="51" name="TextBox 50">
                <a:extLst>
                  <a:ext uri="{FF2B5EF4-FFF2-40B4-BE49-F238E27FC236}">
                    <a16:creationId xmlns:a16="http://schemas.microsoft.com/office/drawing/2014/main" id="{C6E928EB-C4A3-2FF3-6E31-5FB4FEFECFD4}"/>
                  </a:ext>
                </a:extLst>
              </p:cNvPr>
              <p:cNvSpPr txBox="1"/>
              <p:nvPr/>
            </p:nvSpPr>
            <p:spPr>
              <a:xfrm>
                <a:off x="2302780" y="3546788"/>
                <a:ext cx="1922839" cy="461665"/>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Making Time Matter Management Group </a:t>
                </a:r>
              </a:p>
            </p:txBody>
          </p:sp>
          <p:sp>
            <p:nvSpPr>
              <p:cNvPr id="25" name="TextBox 24">
                <a:extLst>
                  <a:ext uri="{FF2B5EF4-FFF2-40B4-BE49-F238E27FC236}">
                    <a16:creationId xmlns:a16="http://schemas.microsoft.com/office/drawing/2014/main" id="{BFB9D89E-116F-4051-A7C4-5EADFA65F030}"/>
                  </a:ext>
                </a:extLst>
              </p:cNvPr>
              <p:cNvSpPr txBox="1"/>
              <p:nvPr/>
            </p:nvSpPr>
            <p:spPr>
              <a:xfrm>
                <a:off x="8848063" y="3387049"/>
                <a:ext cx="1615605" cy="461665"/>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Business Informatics Programme Group </a:t>
                </a:r>
              </a:p>
            </p:txBody>
          </p:sp>
        </p:grpSp>
        <p:grpSp>
          <p:nvGrpSpPr>
            <p:cNvPr id="78" name="Group 77">
              <a:extLst>
                <a:ext uri="{FF2B5EF4-FFF2-40B4-BE49-F238E27FC236}">
                  <a16:creationId xmlns:a16="http://schemas.microsoft.com/office/drawing/2014/main" id="{22BBA012-0A6F-915D-3A67-4984C13846C0}"/>
                </a:ext>
              </a:extLst>
            </p:cNvPr>
            <p:cNvGrpSpPr/>
            <p:nvPr/>
          </p:nvGrpSpPr>
          <p:grpSpPr>
            <a:xfrm>
              <a:off x="2259790" y="2277701"/>
              <a:ext cx="1670404" cy="3968056"/>
              <a:chOff x="247172" y="2763078"/>
              <a:chExt cx="1670404" cy="3968056"/>
            </a:xfrm>
          </p:grpSpPr>
          <p:sp>
            <p:nvSpPr>
              <p:cNvPr id="37" name="TextBox 36">
                <a:extLst>
                  <a:ext uri="{FF2B5EF4-FFF2-40B4-BE49-F238E27FC236}">
                    <a16:creationId xmlns:a16="http://schemas.microsoft.com/office/drawing/2014/main" id="{EBF35233-7FC4-022D-CB12-522AE513A515}"/>
                  </a:ext>
                </a:extLst>
              </p:cNvPr>
              <p:cNvSpPr txBox="1"/>
              <p:nvPr/>
            </p:nvSpPr>
            <p:spPr>
              <a:xfrm>
                <a:off x="268735" y="4889104"/>
                <a:ext cx="1622188" cy="461665"/>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Mental Health</a:t>
                </a:r>
              </a:p>
              <a:p>
                <a:pPr algn="ctr">
                  <a:defRPr/>
                </a:pPr>
                <a:r>
                  <a:rPr lang="en-GB" sz="1200" dirty="0">
                    <a:solidFill>
                      <a:prstClr val="black"/>
                    </a:solidFill>
                    <a:latin typeface="Calibri"/>
                  </a:rPr>
                  <a:t>Steering Group </a:t>
                </a:r>
              </a:p>
            </p:txBody>
          </p:sp>
          <p:sp>
            <p:nvSpPr>
              <p:cNvPr id="41" name="TextBox 40">
                <a:extLst>
                  <a:ext uri="{FF2B5EF4-FFF2-40B4-BE49-F238E27FC236}">
                    <a16:creationId xmlns:a16="http://schemas.microsoft.com/office/drawing/2014/main" id="{963A0709-BFC2-1965-B164-E46DEC5A1321}"/>
                  </a:ext>
                </a:extLst>
              </p:cNvPr>
              <p:cNvSpPr txBox="1"/>
              <p:nvPr/>
            </p:nvSpPr>
            <p:spPr>
              <a:xfrm>
                <a:off x="268735" y="6454135"/>
                <a:ext cx="1617099" cy="276999"/>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Patient Safety Group </a:t>
                </a:r>
              </a:p>
            </p:txBody>
          </p:sp>
          <p:sp>
            <p:nvSpPr>
              <p:cNvPr id="42" name="TextBox 41">
                <a:extLst>
                  <a:ext uri="{FF2B5EF4-FFF2-40B4-BE49-F238E27FC236}">
                    <a16:creationId xmlns:a16="http://schemas.microsoft.com/office/drawing/2014/main" id="{757A0184-AC47-6E3D-1F8E-206AA4B7DCA3}"/>
                  </a:ext>
                </a:extLst>
              </p:cNvPr>
              <p:cNvSpPr txBox="1"/>
              <p:nvPr/>
            </p:nvSpPr>
            <p:spPr>
              <a:xfrm>
                <a:off x="295388" y="2763078"/>
                <a:ext cx="1622188" cy="461665"/>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Clinical</a:t>
                </a:r>
              </a:p>
              <a:p>
                <a:pPr algn="ctr">
                  <a:defRPr/>
                </a:pPr>
                <a:r>
                  <a:rPr lang="en-GB" sz="1200" dirty="0">
                    <a:solidFill>
                      <a:prstClr val="black"/>
                    </a:solidFill>
                    <a:latin typeface="Calibri"/>
                  </a:rPr>
                  <a:t>Effectiveness Group </a:t>
                </a:r>
              </a:p>
            </p:txBody>
          </p:sp>
          <p:sp>
            <p:nvSpPr>
              <p:cNvPr id="44" name="TextBox 43">
                <a:extLst>
                  <a:ext uri="{FF2B5EF4-FFF2-40B4-BE49-F238E27FC236}">
                    <a16:creationId xmlns:a16="http://schemas.microsoft.com/office/drawing/2014/main" id="{FAE281FC-4931-DF8A-4B23-F92100694AD9}"/>
                  </a:ext>
                </a:extLst>
              </p:cNvPr>
              <p:cNvSpPr txBox="1"/>
              <p:nvPr/>
            </p:nvSpPr>
            <p:spPr>
              <a:xfrm>
                <a:off x="247172" y="5920733"/>
                <a:ext cx="1617099" cy="461665"/>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Patient Experience</a:t>
                </a:r>
              </a:p>
              <a:p>
                <a:pPr algn="ctr">
                  <a:defRPr/>
                </a:pPr>
                <a:r>
                  <a:rPr lang="en-GB" sz="1200" dirty="0">
                    <a:solidFill>
                      <a:prstClr val="black"/>
                    </a:solidFill>
                    <a:latin typeface="Calibri"/>
                  </a:rPr>
                  <a:t>Group </a:t>
                </a:r>
              </a:p>
            </p:txBody>
          </p:sp>
          <p:sp>
            <p:nvSpPr>
              <p:cNvPr id="29" name="TextBox 28">
                <a:extLst>
                  <a:ext uri="{FF2B5EF4-FFF2-40B4-BE49-F238E27FC236}">
                    <a16:creationId xmlns:a16="http://schemas.microsoft.com/office/drawing/2014/main" id="{38130608-044F-EF37-9AC8-281BCE502204}"/>
                  </a:ext>
                </a:extLst>
              </p:cNvPr>
              <p:cNvSpPr txBox="1"/>
              <p:nvPr/>
            </p:nvSpPr>
            <p:spPr>
              <a:xfrm>
                <a:off x="254926" y="4331693"/>
                <a:ext cx="1622188" cy="461665"/>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Elective Programme Board </a:t>
                </a:r>
              </a:p>
            </p:txBody>
          </p:sp>
          <p:sp>
            <p:nvSpPr>
              <p:cNvPr id="31" name="TextBox 30">
                <a:extLst>
                  <a:ext uri="{FF2B5EF4-FFF2-40B4-BE49-F238E27FC236}">
                    <a16:creationId xmlns:a16="http://schemas.microsoft.com/office/drawing/2014/main" id="{6BFCDBB4-9419-C32D-C41B-51B8F6A213A8}"/>
                  </a:ext>
                </a:extLst>
              </p:cNvPr>
              <p:cNvSpPr txBox="1"/>
              <p:nvPr/>
            </p:nvSpPr>
            <p:spPr>
              <a:xfrm>
                <a:off x="266190" y="3791065"/>
                <a:ext cx="1622188" cy="461665"/>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Emergency Programme Board </a:t>
                </a:r>
              </a:p>
            </p:txBody>
          </p:sp>
        </p:grpSp>
      </p:grpSp>
      <p:cxnSp>
        <p:nvCxnSpPr>
          <p:cNvPr id="118" name="Straight Connector 117">
            <a:extLst>
              <a:ext uri="{FF2B5EF4-FFF2-40B4-BE49-F238E27FC236}">
                <a16:creationId xmlns:a16="http://schemas.microsoft.com/office/drawing/2014/main" id="{5CA913F9-9F2C-DBE1-AFB0-DF30AEBF8556}"/>
              </a:ext>
            </a:extLst>
          </p:cNvPr>
          <p:cNvCxnSpPr>
            <a:cxnSpLocks/>
          </p:cNvCxnSpPr>
          <p:nvPr/>
        </p:nvCxnSpPr>
        <p:spPr>
          <a:xfrm>
            <a:off x="1155232" y="2374459"/>
            <a:ext cx="832853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A696AE46-C211-6755-4537-7BCE20A61DDA}"/>
              </a:ext>
            </a:extLst>
          </p:cNvPr>
          <p:cNvCxnSpPr>
            <a:cxnSpLocks/>
            <a:stCxn id="7" idx="3"/>
            <a:endCxn id="30" idx="2"/>
          </p:cNvCxnSpPr>
          <p:nvPr/>
        </p:nvCxnSpPr>
        <p:spPr>
          <a:xfrm flipV="1">
            <a:off x="5297676" y="1206090"/>
            <a:ext cx="1797306" cy="629133"/>
          </a:xfrm>
          <a:prstGeom prst="bentConnector2">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136" name="Straight Arrow Connector 119">
            <a:extLst>
              <a:ext uri="{FF2B5EF4-FFF2-40B4-BE49-F238E27FC236}">
                <a16:creationId xmlns:a16="http://schemas.microsoft.com/office/drawing/2014/main" id="{C6EAA78F-D28B-A2A8-71D9-603C89FABE78}"/>
              </a:ext>
            </a:extLst>
          </p:cNvPr>
          <p:cNvCxnSpPr>
            <a:cxnSpLocks/>
            <a:stCxn id="7" idx="0"/>
            <a:endCxn id="34" idx="2"/>
          </p:cNvCxnSpPr>
          <p:nvPr/>
        </p:nvCxnSpPr>
        <p:spPr>
          <a:xfrm flipV="1">
            <a:off x="4263267" y="1191771"/>
            <a:ext cx="0" cy="41261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19">
            <a:extLst>
              <a:ext uri="{FF2B5EF4-FFF2-40B4-BE49-F238E27FC236}">
                <a16:creationId xmlns:a16="http://schemas.microsoft.com/office/drawing/2014/main" id="{DA4FDD48-D4FF-D59B-F260-0C506066AD4F}"/>
              </a:ext>
            </a:extLst>
          </p:cNvPr>
          <p:cNvCxnSpPr>
            <a:cxnSpLocks/>
            <a:endCxn id="7" idx="2"/>
          </p:cNvCxnSpPr>
          <p:nvPr/>
        </p:nvCxnSpPr>
        <p:spPr>
          <a:xfrm flipV="1">
            <a:off x="4263267" y="2066055"/>
            <a:ext cx="0" cy="30840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E2C3E8C2-471E-27D5-EC23-053DE5B141C4}"/>
              </a:ext>
            </a:extLst>
          </p:cNvPr>
          <p:cNvSpPr txBox="1"/>
          <p:nvPr/>
        </p:nvSpPr>
        <p:spPr>
          <a:xfrm>
            <a:off x="6909988" y="4436599"/>
            <a:ext cx="1622185" cy="461665"/>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Risk Oversight Committee</a:t>
            </a:r>
          </a:p>
        </p:txBody>
      </p:sp>
      <p:sp>
        <p:nvSpPr>
          <p:cNvPr id="11" name="TextBox 10">
            <a:extLst>
              <a:ext uri="{FF2B5EF4-FFF2-40B4-BE49-F238E27FC236}">
                <a16:creationId xmlns:a16="http://schemas.microsoft.com/office/drawing/2014/main" id="{CDCEB4CE-5917-DE92-92BE-6E69A7C7817A}"/>
              </a:ext>
            </a:extLst>
          </p:cNvPr>
          <p:cNvSpPr txBox="1"/>
          <p:nvPr/>
        </p:nvSpPr>
        <p:spPr>
          <a:xfrm>
            <a:off x="353961" y="4955246"/>
            <a:ext cx="1958843" cy="1015663"/>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Clinical and Diagnostic Networks - Pathology, Endoscopy, Physiological Sciences, Eastern Diagnostic Imaging Network</a:t>
            </a:r>
          </a:p>
        </p:txBody>
      </p:sp>
      <p:sp>
        <p:nvSpPr>
          <p:cNvPr id="12" name="TextBox 11">
            <a:extLst>
              <a:ext uri="{FF2B5EF4-FFF2-40B4-BE49-F238E27FC236}">
                <a16:creationId xmlns:a16="http://schemas.microsoft.com/office/drawing/2014/main" id="{E9B390ED-4ACE-86A6-3CC5-B7EEE1D8DE02}"/>
              </a:ext>
            </a:extLst>
          </p:cNvPr>
          <p:cNvSpPr txBox="1"/>
          <p:nvPr/>
        </p:nvSpPr>
        <p:spPr>
          <a:xfrm>
            <a:off x="2606438" y="5196852"/>
            <a:ext cx="1622185" cy="461665"/>
          </a:xfrm>
          <a:prstGeom prst="rect">
            <a:avLst/>
          </a:prstGeom>
          <a:solidFill>
            <a:schemeClr val="tx2">
              <a:lumMod val="20000"/>
              <a:lumOff val="80000"/>
            </a:schemeClr>
          </a:solidFill>
        </p:spPr>
        <p:txBody>
          <a:bodyPr wrap="square" rtlCol="0">
            <a:spAutoFit/>
          </a:bodyPr>
          <a:lstStyle/>
          <a:p>
            <a:pPr algn="ctr">
              <a:defRPr/>
            </a:pPr>
            <a:r>
              <a:rPr lang="en-GB" sz="1200" dirty="0">
                <a:solidFill>
                  <a:prstClr val="black"/>
                </a:solidFill>
                <a:latin typeface="Calibri"/>
              </a:rPr>
              <a:t>Medical Devices Management Group</a:t>
            </a:r>
          </a:p>
        </p:txBody>
      </p:sp>
    </p:spTree>
    <p:extLst>
      <p:ext uri="{BB962C8B-B14F-4D97-AF65-F5344CB8AC3E}">
        <p14:creationId xmlns:p14="http://schemas.microsoft.com/office/powerpoint/2010/main" val="1583557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62">
            <a:extLst>
              <a:ext uri="{FF2B5EF4-FFF2-40B4-BE49-F238E27FC236}">
                <a16:creationId xmlns:a16="http://schemas.microsoft.com/office/drawing/2014/main" id="{07FC2133-3375-28BE-A6A6-A7E2942B3CB8}"/>
              </a:ext>
            </a:extLst>
          </p:cNvPr>
          <p:cNvGrpSpPr/>
          <p:nvPr/>
        </p:nvGrpSpPr>
        <p:grpSpPr>
          <a:xfrm>
            <a:off x="1431830" y="1666705"/>
            <a:ext cx="9328339" cy="3393801"/>
            <a:chOff x="1803292" y="894347"/>
            <a:chExt cx="9328339" cy="3393801"/>
          </a:xfrm>
        </p:grpSpPr>
        <p:cxnSp>
          <p:nvCxnSpPr>
            <p:cNvPr id="45" name="Elbow Connector 15">
              <a:extLst>
                <a:ext uri="{FF2B5EF4-FFF2-40B4-BE49-F238E27FC236}">
                  <a16:creationId xmlns:a16="http://schemas.microsoft.com/office/drawing/2014/main" id="{40BB9A23-F2B2-B3E6-22A2-396879F5707A}"/>
                </a:ext>
              </a:extLst>
            </p:cNvPr>
            <p:cNvCxnSpPr>
              <a:cxnSpLocks/>
              <a:endCxn id="48" idx="1"/>
            </p:cNvCxnSpPr>
            <p:nvPr/>
          </p:nvCxnSpPr>
          <p:spPr>
            <a:xfrm rot="5400000" flipH="1" flipV="1">
              <a:off x="3465055" y="2994240"/>
              <a:ext cx="883969" cy="845293"/>
            </a:xfrm>
            <a:prstGeom prst="bentConnector2">
              <a:avLst/>
            </a:prstGeom>
            <a:ln>
              <a:tailEnd type="triangle"/>
            </a:ln>
          </p:spPr>
          <p:style>
            <a:lnRef idx="2">
              <a:schemeClr val="accent3"/>
            </a:lnRef>
            <a:fillRef idx="0">
              <a:schemeClr val="accent3"/>
            </a:fillRef>
            <a:effectRef idx="1">
              <a:schemeClr val="accent3"/>
            </a:effectRef>
            <a:fontRef idx="minor">
              <a:schemeClr val="tx1"/>
            </a:fontRef>
          </p:style>
        </p:cxnSp>
        <p:sp>
          <p:nvSpPr>
            <p:cNvPr id="47" name="TextBox 46">
              <a:extLst>
                <a:ext uri="{FF2B5EF4-FFF2-40B4-BE49-F238E27FC236}">
                  <a16:creationId xmlns:a16="http://schemas.microsoft.com/office/drawing/2014/main" id="{30CA491F-84E3-AD9E-5718-0BB3E5B10D0D}"/>
                </a:ext>
              </a:extLst>
            </p:cNvPr>
            <p:cNvSpPr txBox="1"/>
            <p:nvPr/>
          </p:nvSpPr>
          <p:spPr>
            <a:xfrm>
              <a:off x="4424516" y="1668640"/>
              <a:ext cx="1941363" cy="338554"/>
            </a:xfrm>
            <a:prstGeom prst="rect">
              <a:avLst/>
            </a:prstGeom>
            <a:solidFill>
              <a:schemeClr val="accent3">
                <a:lumMod val="40000"/>
                <a:lumOff val="60000"/>
              </a:schemeClr>
            </a:solidFill>
          </p:spPr>
          <p:txBody>
            <a:bodyPr wrap="square" rtlCol="0">
              <a:spAutoFit/>
            </a:bodyPr>
            <a:lstStyle/>
            <a:p>
              <a:pPr algn="ctr"/>
              <a:r>
                <a:rPr lang="en-GB" sz="1600" b="1" dirty="0"/>
                <a:t>Board of Directors</a:t>
              </a:r>
            </a:p>
          </p:txBody>
        </p:sp>
        <p:sp>
          <p:nvSpPr>
            <p:cNvPr id="48" name="TextBox 47">
              <a:extLst>
                <a:ext uri="{FF2B5EF4-FFF2-40B4-BE49-F238E27FC236}">
                  <a16:creationId xmlns:a16="http://schemas.microsoft.com/office/drawing/2014/main" id="{65CDC2FC-C83D-91EA-6B8C-F6406C7F375A}"/>
                </a:ext>
              </a:extLst>
            </p:cNvPr>
            <p:cNvSpPr txBox="1"/>
            <p:nvPr/>
          </p:nvSpPr>
          <p:spPr>
            <a:xfrm>
              <a:off x="4329686" y="2744068"/>
              <a:ext cx="2068818" cy="461665"/>
            </a:xfrm>
            <a:prstGeom prst="rect">
              <a:avLst/>
            </a:prstGeom>
            <a:solidFill>
              <a:schemeClr val="tx2">
                <a:lumMod val="20000"/>
                <a:lumOff val="80000"/>
              </a:schemeClr>
            </a:solidFill>
          </p:spPr>
          <p:txBody>
            <a:bodyPr wrap="square" rtlCol="0">
              <a:spAutoFit/>
            </a:bodyPr>
            <a:lstStyle/>
            <a:p>
              <a:pPr algn="ctr"/>
              <a:r>
                <a:rPr lang="en-GB" sz="1200" dirty="0"/>
                <a:t>Audit &amp; Risk </a:t>
              </a:r>
            </a:p>
            <a:p>
              <a:pPr algn="ctr"/>
              <a:r>
                <a:rPr lang="en-GB" sz="1200" dirty="0"/>
                <a:t>Committee</a:t>
              </a:r>
            </a:p>
          </p:txBody>
        </p:sp>
        <p:sp>
          <p:nvSpPr>
            <p:cNvPr id="49" name="TextBox 48">
              <a:extLst>
                <a:ext uri="{FF2B5EF4-FFF2-40B4-BE49-F238E27FC236}">
                  <a16:creationId xmlns:a16="http://schemas.microsoft.com/office/drawing/2014/main" id="{48D8E3B3-A324-9DFC-00A9-B7CDA1D507F7}"/>
                </a:ext>
              </a:extLst>
            </p:cNvPr>
            <p:cNvSpPr txBox="1"/>
            <p:nvPr/>
          </p:nvSpPr>
          <p:spPr>
            <a:xfrm>
              <a:off x="4259228" y="3826483"/>
              <a:ext cx="2209734" cy="461665"/>
            </a:xfrm>
            <a:prstGeom prst="rect">
              <a:avLst/>
            </a:prstGeom>
            <a:solidFill>
              <a:schemeClr val="accent6">
                <a:lumMod val="60000"/>
                <a:lumOff val="40000"/>
              </a:schemeClr>
            </a:solidFill>
          </p:spPr>
          <p:txBody>
            <a:bodyPr wrap="square" rtlCol="0">
              <a:spAutoFit/>
            </a:bodyPr>
            <a:lstStyle/>
            <a:p>
              <a:pPr algn="ctr"/>
              <a:r>
                <a:rPr lang="en-GB" sz="1200" dirty="0"/>
                <a:t>Internal </a:t>
              </a:r>
            </a:p>
            <a:p>
              <a:pPr algn="ctr"/>
              <a:r>
                <a:rPr lang="en-GB" sz="1200" dirty="0"/>
                <a:t>Audit</a:t>
              </a:r>
            </a:p>
          </p:txBody>
        </p:sp>
        <p:sp>
          <p:nvSpPr>
            <p:cNvPr id="50" name="TextBox 49">
              <a:extLst>
                <a:ext uri="{FF2B5EF4-FFF2-40B4-BE49-F238E27FC236}">
                  <a16:creationId xmlns:a16="http://schemas.microsoft.com/office/drawing/2014/main" id="{22532497-DF30-2646-702E-F18335557B4A}"/>
                </a:ext>
              </a:extLst>
            </p:cNvPr>
            <p:cNvSpPr txBox="1"/>
            <p:nvPr/>
          </p:nvSpPr>
          <p:spPr>
            <a:xfrm>
              <a:off x="2146672" y="894347"/>
              <a:ext cx="2068818" cy="276999"/>
            </a:xfrm>
            <a:prstGeom prst="rect">
              <a:avLst/>
            </a:prstGeom>
            <a:solidFill>
              <a:schemeClr val="accent3">
                <a:lumMod val="40000"/>
                <a:lumOff val="60000"/>
              </a:schemeClr>
            </a:solidFill>
          </p:spPr>
          <p:txBody>
            <a:bodyPr wrap="square" rtlCol="0">
              <a:spAutoFit/>
            </a:bodyPr>
            <a:lstStyle/>
            <a:p>
              <a:pPr algn="ctr"/>
              <a:r>
                <a:rPr lang="en-GB" sz="1200" dirty="0"/>
                <a:t>Council of  Governors</a:t>
              </a:r>
            </a:p>
          </p:txBody>
        </p:sp>
        <p:cxnSp>
          <p:nvCxnSpPr>
            <p:cNvPr id="51" name="Elbow Connector 15">
              <a:extLst>
                <a:ext uri="{FF2B5EF4-FFF2-40B4-BE49-F238E27FC236}">
                  <a16:creationId xmlns:a16="http://schemas.microsoft.com/office/drawing/2014/main" id="{98B55E25-4A9B-2E1D-6FE5-7D2EB92D2ED3}"/>
                </a:ext>
              </a:extLst>
            </p:cNvPr>
            <p:cNvCxnSpPr>
              <a:cxnSpLocks/>
              <a:stCxn id="48" idx="0"/>
              <a:endCxn id="47" idx="2"/>
            </p:cNvCxnSpPr>
            <p:nvPr/>
          </p:nvCxnSpPr>
          <p:spPr>
            <a:xfrm rot="5400000" flipH="1" flipV="1">
              <a:off x="5011209" y="2360080"/>
              <a:ext cx="736874" cy="31103"/>
            </a:xfrm>
            <a:prstGeom prst="bentConnector3">
              <a:avLst/>
            </a:prstGeom>
            <a:ln>
              <a:tailEnd type="triangle"/>
            </a:ln>
          </p:spPr>
          <p:style>
            <a:lnRef idx="2">
              <a:schemeClr val="accent3"/>
            </a:lnRef>
            <a:fillRef idx="0">
              <a:schemeClr val="accent3"/>
            </a:fillRef>
            <a:effectRef idx="1">
              <a:schemeClr val="accent3"/>
            </a:effectRef>
            <a:fontRef idx="minor">
              <a:schemeClr val="tx1"/>
            </a:fontRef>
          </p:style>
        </p:cxnSp>
        <p:sp>
          <p:nvSpPr>
            <p:cNvPr id="52" name="Rectangle 51">
              <a:extLst>
                <a:ext uri="{FF2B5EF4-FFF2-40B4-BE49-F238E27FC236}">
                  <a16:creationId xmlns:a16="http://schemas.microsoft.com/office/drawing/2014/main" id="{5EC278C5-F52B-65F8-44C7-658FEEB545E9}"/>
                </a:ext>
              </a:extLst>
            </p:cNvPr>
            <p:cNvSpPr/>
            <p:nvPr/>
          </p:nvSpPr>
          <p:spPr>
            <a:xfrm>
              <a:off x="7880910" y="3538230"/>
              <a:ext cx="788078" cy="230832"/>
            </a:xfrm>
            <a:prstGeom prst="rect">
              <a:avLst/>
            </a:prstGeom>
          </p:spPr>
          <p:txBody>
            <a:bodyPr wrap="square">
              <a:spAutoFit/>
            </a:bodyPr>
            <a:lstStyle/>
            <a:p>
              <a:r>
                <a:rPr lang="en-GB" sz="900" dirty="0">
                  <a:latin typeface="+mj-lt"/>
                </a:rPr>
                <a:t>Outsourced</a:t>
              </a:r>
            </a:p>
          </p:txBody>
        </p:sp>
        <p:sp>
          <p:nvSpPr>
            <p:cNvPr id="53" name="Rectangle 52">
              <a:extLst>
                <a:ext uri="{FF2B5EF4-FFF2-40B4-BE49-F238E27FC236}">
                  <a16:creationId xmlns:a16="http://schemas.microsoft.com/office/drawing/2014/main" id="{42818CFE-B858-C6DB-12E3-61155B58C635}"/>
                </a:ext>
              </a:extLst>
            </p:cNvPr>
            <p:cNvSpPr/>
            <p:nvPr/>
          </p:nvSpPr>
          <p:spPr>
            <a:xfrm>
              <a:off x="5807553" y="2130305"/>
              <a:ext cx="3250721" cy="707886"/>
            </a:xfrm>
            <a:prstGeom prst="rect">
              <a:avLst/>
            </a:prstGeom>
          </p:spPr>
          <p:txBody>
            <a:bodyPr wrap="square">
              <a:spAutoFit/>
            </a:bodyPr>
            <a:lstStyle/>
            <a:p>
              <a:r>
                <a:rPr lang="en-GB" sz="1000" dirty="0">
                  <a:latin typeface="+mj-lt"/>
                </a:rPr>
                <a:t>Statutory Committee reviewing the effectiveness and assurance available on the systems of internal control</a:t>
              </a:r>
            </a:p>
            <a:p>
              <a:r>
                <a:rPr lang="en-GB" sz="1000" b="1" dirty="0">
                  <a:solidFill>
                    <a:srgbClr val="FF0000"/>
                  </a:solidFill>
                  <a:latin typeface="+mj-lt"/>
                </a:rPr>
                <a:t>Escalation of risks  and decisions  </a:t>
              </a:r>
            </a:p>
            <a:p>
              <a:endParaRPr lang="en-GB" sz="1000" dirty="0">
                <a:latin typeface="+mj-lt"/>
              </a:endParaRPr>
            </a:p>
          </p:txBody>
        </p:sp>
        <p:sp>
          <p:nvSpPr>
            <p:cNvPr id="54" name="TextBox 53">
              <a:extLst>
                <a:ext uri="{FF2B5EF4-FFF2-40B4-BE49-F238E27FC236}">
                  <a16:creationId xmlns:a16="http://schemas.microsoft.com/office/drawing/2014/main" id="{7CD63778-054A-A288-A3AC-C3AD1D22C6B2}"/>
                </a:ext>
              </a:extLst>
            </p:cNvPr>
            <p:cNvSpPr txBox="1"/>
            <p:nvPr/>
          </p:nvSpPr>
          <p:spPr>
            <a:xfrm>
              <a:off x="1862321" y="3826483"/>
              <a:ext cx="2209734" cy="461665"/>
            </a:xfrm>
            <a:prstGeom prst="rect">
              <a:avLst/>
            </a:prstGeom>
            <a:solidFill>
              <a:schemeClr val="accent6">
                <a:lumMod val="60000"/>
                <a:lumOff val="40000"/>
              </a:schemeClr>
            </a:solidFill>
          </p:spPr>
          <p:txBody>
            <a:bodyPr wrap="square" rtlCol="0">
              <a:spAutoFit/>
            </a:bodyPr>
            <a:lstStyle/>
            <a:p>
              <a:pPr algn="ctr"/>
              <a:r>
                <a:rPr lang="en-GB" sz="1200" dirty="0"/>
                <a:t>External </a:t>
              </a:r>
            </a:p>
            <a:p>
              <a:pPr algn="ctr"/>
              <a:r>
                <a:rPr lang="en-GB" sz="1200" dirty="0"/>
                <a:t>Audit</a:t>
              </a:r>
            </a:p>
          </p:txBody>
        </p:sp>
        <p:sp>
          <p:nvSpPr>
            <p:cNvPr id="55" name="TextBox 54">
              <a:extLst>
                <a:ext uri="{FF2B5EF4-FFF2-40B4-BE49-F238E27FC236}">
                  <a16:creationId xmlns:a16="http://schemas.microsoft.com/office/drawing/2014/main" id="{68F4AB42-0029-8B9E-59AA-285FBED6D830}"/>
                </a:ext>
              </a:extLst>
            </p:cNvPr>
            <p:cNvSpPr txBox="1"/>
            <p:nvPr/>
          </p:nvSpPr>
          <p:spPr>
            <a:xfrm>
              <a:off x="6674006" y="3826162"/>
              <a:ext cx="2209734" cy="461665"/>
            </a:xfrm>
            <a:prstGeom prst="rect">
              <a:avLst/>
            </a:prstGeom>
            <a:solidFill>
              <a:schemeClr val="accent6">
                <a:lumMod val="60000"/>
                <a:lumOff val="40000"/>
              </a:schemeClr>
            </a:solidFill>
          </p:spPr>
          <p:txBody>
            <a:bodyPr wrap="square" rtlCol="0">
              <a:spAutoFit/>
            </a:bodyPr>
            <a:lstStyle/>
            <a:p>
              <a:pPr algn="ctr"/>
              <a:r>
                <a:rPr lang="en-GB" sz="1200" dirty="0"/>
                <a:t>Local Counter Fraud </a:t>
              </a:r>
            </a:p>
            <a:p>
              <a:pPr algn="ctr"/>
              <a:r>
                <a:rPr lang="en-GB" sz="1200" dirty="0"/>
                <a:t>Service (LCFS)</a:t>
              </a:r>
            </a:p>
          </p:txBody>
        </p:sp>
        <p:cxnSp>
          <p:nvCxnSpPr>
            <p:cNvPr id="56" name="Elbow Connector 15">
              <a:extLst>
                <a:ext uri="{FF2B5EF4-FFF2-40B4-BE49-F238E27FC236}">
                  <a16:creationId xmlns:a16="http://schemas.microsoft.com/office/drawing/2014/main" id="{D8402ACD-6020-2961-01E9-D2D5118DC08A}"/>
                </a:ext>
              </a:extLst>
            </p:cNvPr>
            <p:cNvCxnSpPr>
              <a:cxnSpLocks/>
              <a:stCxn id="54" idx="0"/>
              <a:endCxn id="50" idx="2"/>
            </p:cNvCxnSpPr>
            <p:nvPr/>
          </p:nvCxnSpPr>
          <p:spPr>
            <a:xfrm rot="5400000" flipH="1" flipV="1">
              <a:off x="1746566" y="2391969"/>
              <a:ext cx="2655137" cy="213893"/>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Elbow Connector 15">
              <a:extLst>
                <a:ext uri="{FF2B5EF4-FFF2-40B4-BE49-F238E27FC236}">
                  <a16:creationId xmlns:a16="http://schemas.microsoft.com/office/drawing/2014/main" id="{47AEC768-7ECA-17C0-64A6-48CAF087C0BE}"/>
                </a:ext>
              </a:extLst>
            </p:cNvPr>
            <p:cNvCxnSpPr>
              <a:cxnSpLocks/>
              <a:stCxn id="55" idx="0"/>
              <a:endCxn id="48" idx="3"/>
            </p:cNvCxnSpPr>
            <p:nvPr/>
          </p:nvCxnSpPr>
          <p:spPr>
            <a:xfrm rot="16200000" flipV="1">
              <a:off x="6663059" y="2710347"/>
              <a:ext cx="851261" cy="1380369"/>
            </a:xfrm>
            <a:prstGeom prst="bentConnector2">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59" name="Straight Arrow Connector 58">
              <a:extLst>
                <a:ext uri="{FF2B5EF4-FFF2-40B4-BE49-F238E27FC236}">
                  <a16:creationId xmlns:a16="http://schemas.microsoft.com/office/drawing/2014/main" id="{B87DBA89-0BD7-E909-D39A-1A31F9EA265E}"/>
                </a:ext>
              </a:extLst>
            </p:cNvPr>
            <p:cNvCxnSpPr>
              <a:stCxn id="49" idx="0"/>
              <a:endCxn id="48" idx="2"/>
            </p:cNvCxnSpPr>
            <p:nvPr/>
          </p:nvCxnSpPr>
          <p:spPr>
            <a:xfrm flipV="1">
              <a:off x="5364095" y="3205733"/>
              <a:ext cx="0" cy="620750"/>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
          <p:nvSpPr>
            <p:cNvPr id="60" name="TextBox 59">
              <a:extLst>
                <a:ext uri="{FF2B5EF4-FFF2-40B4-BE49-F238E27FC236}">
                  <a16:creationId xmlns:a16="http://schemas.microsoft.com/office/drawing/2014/main" id="{C9012E0C-E670-00DE-4FB7-436ED7C044DD}"/>
                </a:ext>
              </a:extLst>
            </p:cNvPr>
            <p:cNvSpPr txBox="1"/>
            <p:nvPr/>
          </p:nvSpPr>
          <p:spPr>
            <a:xfrm>
              <a:off x="1803292" y="3400531"/>
              <a:ext cx="1206392" cy="369332"/>
            </a:xfrm>
            <a:prstGeom prst="rect">
              <a:avLst/>
            </a:prstGeom>
            <a:noFill/>
          </p:spPr>
          <p:txBody>
            <a:bodyPr wrap="square" rtlCol="0">
              <a:spAutoFit/>
            </a:bodyPr>
            <a:lstStyle/>
            <a:p>
              <a:r>
                <a:rPr lang="en-GB" sz="900" dirty="0"/>
                <a:t>Appointed by the Council of Governors </a:t>
              </a:r>
            </a:p>
          </p:txBody>
        </p:sp>
        <p:sp>
          <p:nvSpPr>
            <p:cNvPr id="61" name="Rectangle 60">
              <a:extLst>
                <a:ext uri="{FF2B5EF4-FFF2-40B4-BE49-F238E27FC236}">
                  <a16:creationId xmlns:a16="http://schemas.microsoft.com/office/drawing/2014/main" id="{FB2A4E0D-EEB4-A9CB-53DC-EA9CA3AD4B57}"/>
                </a:ext>
              </a:extLst>
            </p:cNvPr>
            <p:cNvSpPr/>
            <p:nvPr/>
          </p:nvSpPr>
          <p:spPr>
            <a:xfrm>
              <a:off x="5569517" y="3538230"/>
              <a:ext cx="796363" cy="230832"/>
            </a:xfrm>
            <a:prstGeom prst="rect">
              <a:avLst/>
            </a:prstGeom>
          </p:spPr>
          <p:txBody>
            <a:bodyPr wrap="square">
              <a:spAutoFit/>
            </a:bodyPr>
            <a:lstStyle/>
            <a:p>
              <a:r>
                <a:rPr lang="en-GB" sz="900" dirty="0">
                  <a:latin typeface="+mj-lt"/>
                </a:rPr>
                <a:t>Outsourced</a:t>
              </a:r>
            </a:p>
          </p:txBody>
        </p:sp>
        <p:sp>
          <p:nvSpPr>
            <p:cNvPr id="62" name="Rectangle 61">
              <a:extLst>
                <a:ext uri="{FF2B5EF4-FFF2-40B4-BE49-F238E27FC236}">
                  <a16:creationId xmlns:a16="http://schemas.microsoft.com/office/drawing/2014/main" id="{17E947CC-3555-A8E4-391B-20BAC363B504}"/>
                </a:ext>
              </a:extLst>
            </p:cNvPr>
            <p:cNvSpPr/>
            <p:nvPr/>
          </p:nvSpPr>
          <p:spPr>
            <a:xfrm>
              <a:off x="7880910" y="3058511"/>
              <a:ext cx="3250721" cy="400110"/>
            </a:xfrm>
            <a:prstGeom prst="rect">
              <a:avLst/>
            </a:prstGeom>
          </p:spPr>
          <p:txBody>
            <a:bodyPr wrap="square">
              <a:spAutoFit/>
            </a:bodyPr>
            <a:lstStyle/>
            <a:p>
              <a:r>
                <a:rPr lang="en-GB" sz="1000" dirty="0">
                  <a:latin typeface="+mj-lt"/>
                </a:rPr>
                <a:t>Assurance sought from internal/external audit and the LCFS and representations by Directors and managers</a:t>
              </a:r>
            </a:p>
          </p:txBody>
        </p:sp>
      </p:grpSp>
      <p:sp>
        <p:nvSpPr>
          <p:cNvPr id="64" name="Title 1">
            <a:extLst>
              <a:ext uri="{FF2B5EF4-FFF2-40B4-BE49-F238E27FC236}">
                <a16:creationId xmlns:a16="http://schemas.microsoft.com/office/drawing/2014/main" id="{D9BB3F5A-10AB-826E-345B-563A596F19CD}"/>
              </a:ext>
            </a:extLst>
          </p:cNvPr>
          <p:cNvSpPr>
            <a:spLocks noGrp="1"/>
          </p:cNvSpPr>
          <p:nvPr>
            <p:ph type="title"/>
          </p:nvPr>
        </p:nvSpPr>
        <p:spPr>
          <a:xfrm>
            <a:off x="117987" y="200495"/>
            <a:ext cx="8095256" cy="1143000"/>
          </a:xfrm>
        </p:spPr>
        <p:txBody>
          <a:bodyPr/>
          <a:lstStyle/>
          <a:p>
            <a:r>
              <a:rPr lang="en-GB" sz="2800" b="1" dirty="0">
                <a:latin typeface="Arial" panose="020B0604020202020204" pitchFamily="34" charset="0"/>
                <a:cs typeface="Arial" panose="020B0604020202020204" pitchFamily="34" charset="0"/>
              </a:rPr>
              <a:t>Audit and Risk Committee</a:t>
            </a:r>
          </a:p>
        </p:txBody>
      </p:sp>
    </p:spTree>
    <p:extLst>
      <p:ext uri="{BB962C8B-B14F-4D97-AF65-F5344CB8AC3E}">
        <p14:creationId xmlns:p14="http://schemas.microsoft.com/office/powerpoint/2010/main" val="2237339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96" y="341302"/>
            <a:ext cx="9045677" cy="1143000"/>
          </a:xfrm>
        </p:spPr>
        <p:txBody>
          <a:bodyPr/>
          <a:lstStyle/>
          <a:p>
            <a:r>
              <a:rPr lang="en-GB" sz="2800" b="1" dirty="0">
                <a:latin typeface="Arial" panose="020B0604020202020204" pitchFamily="34" charset="0"/>
                <a:cs typeface="Arial" panose="020B0604020202020204" pitchFamily="34" charset="0"/>
              </a:rPr>
              <a:t>People and Organisational Development </a:t>
            </a:r>
            <a:r>
              <a:rPr lang="en-GB" sz="2800" b="1" dirty="0" err="1">
                <a:latin typeface="Arial" panose="020B0604020202020204" pitchFamily="34" charset="0"/>
                <a:cs typeface="Arial" panose="020B0604020202020204" pitchFamily="34" charset="0"/>
              </a:rPr>
              <a:t>Committe</a:t>
            </a:r>
            <a:r>
              <a:rPr lang="en-GB" sz="2800" dirty="0"/>
              <a:t>	</a:t>
            </a:r>
          </a:p>
        </p:txBody>
      </p:sp>
      <p:grpSp>
        <p:nvGrpSpPr>
          <p:cNvPr id="22" name="Group 21">
            <a:extLst>
              <a:ext uri="{FF2B5EF4-FFF2-40B4-BE49-F238E27FC236}">
                <a16:creationId xmlns:a16="http://schemas.microsoft.com/office/drawing/2014/main" id="{727C10FB-48C0-8628-FD03-AA90B221C650}"/>
              </a:ext>
            </a:extLst>
          </p:cNvPr>
          <p:cNvGrpSpPr/>
          <p:nvPr/>
        </p:nvGrpSpPr>
        <p:grpSpPr>
          <a:xfrm>
            <a:off x="1201607" y="4495480"/>
            <a:ext cx="10570601" cy="694591"/>
            <a:chOff x="814068" y="4126814"/>
            <a:chExt cx="10570601" cy="694591"/>
          </a:xfrm>
        </p:grpSpPr>
        <p:sp>
          <p:nvSpPr>
            <p:cNvPr id="23" name="TextBox 22">
              <a:extLst>
                <a:ext uri="{FF2B5EF4-FFF2-40B4-BE49-F238E27FC236}">
                  <a16:creationId xmlns:a16="http://schemas.microsoft.com/office/drawing/2014/main" id="{87576681-A000-D436-FAD6-94394ACD50A0}"/>
                </a:ext>
              </a:extLst>
            </p:cNvPr>
            <p:cNvSpPr txBox="1"/>
            <p:nvPr/>
          </p:nvSpPr>
          <p:spPr>
            <a:xfrm>
              <a:off x="814068" y="4126814"/>
              <a:ext cx="1365853" cy="461665"/>
            </a:xfrm>
            <a:prstGeom prst="rect">
              <a:avLst/>
            </a:prstGeom>
            <a:solidFill>
              <a:schemeClr val="tx2">
                <a:lumMod val="20000"/>
                <a:lumOff val="80000"/>
              </a:schemeClr>
            </a:solidFill>
          </p:spPr>
          <p:txBody>
            <a:bodyPr wrap="square" rtlCol="0">
              <a:spAutoFit/>
            </a:bodyPr>
            <a:lstStyle/>
            <a:p>
              <a:pPr algn="ctr"/>
              <a:r>
                <a:rPr lang="en-GB" sz="1200" dirty="0"/>
                <a:t>Local Negotiating </a:t>
              </a:r>
            </a:p>
            <a:p>
              <a:pPr algn="ctr"/>
              <a:r>
                <a:rPr lang="en-GB" sz="1200" dirty="0"/>
                <a:t>Committee</a:t>
              </a:r>
            </a:p>
          </p:txBody>
        </p:sp>
        <p:sp>
          <p:nvSpPr>
            <p:cNvPr id="24" name="TextBox 23">
              <a:extLst>
                <a:ext uri="{FF2B5EF4-FFF2-40B4-BE49-F238E27FC236}">
                  <a16:creationId xmlns:a16="http://schemas.microsoft.com/office/drawing/2014/main" id="{4F377BA8-47F8-4D45-1FD2-E493194B4F6B}"/>
                </a:ext>
              </a:extLst>
            </p:cNvPr>
            <p:cNvSpPr txBox="1"/>
            <p:nvPr/>
          </p:nvSpPr>
          <p:spPr>
            <a:xfrm>
              <a:off x="2361715" y="4135868"/>
              <a:ext cx="1794489" cy="461665"/>
            </a:xfrm>
            <a:prstGeom prst="rect">
              <a:avLst/>
            </a:prstGeom>
            <a:solidFill>
              <a:schemeClr val="tx2">
                <a:lumMod val="20000"/>
                <a:lumOff val="80000"/>
              </a:schemeClr>
            </a:solidFill>
          </p:spPr>
          <p:txBody>
            <a:bodyPr wrap="square" rtlCol="0">
              <a:spAutoFit/>
            </a:bodyPr>
            <a:lstStyle/>
            <a:p>
              <a:pPr algn="ctr"/>
              <a:r>
                <a:rPr lang="en-GB" sz="1200" dirty="0"/>
                <a:t>Staff Partnership </a:t>
              </a:r>
            </a:p>
            <a:p>
              <a:pPr algn="ctr"/>
              <a:r>
                <a:rPr lang="en-GB" sz="1200" dirty="0"/>
                <a:t>Forum</a:t>
              </a:r>
            </a:p>
          </p:txBody>
        </p:sp>
        <p:sp>
          <p:nvSpPr>
            <p:cNvPr id="25" name="TextBox 24">
              <a:extLst>
                <a:ext uri="{FF2B5EF4-FFF2-40B4-BE49-F238E27FC236}">
                  <a16:creationId xmlns:a16="http://schemas.microsoft.com/office/drawing/2014/main" id="{DA988D44-D82E-0994-0009-95CE648F2520}"/>
                </a:ext>
              </a:extLst>
            </p:cNvPr>
            <p:cNvSpPr txBox="1"/>
            <p:nvPr/>
          </p:nvSpPr>
          <p:spPr>
            <a:xfrm>
              <a:off x="9315851" y="4251906"/>
              <a:ext cx="2068818" cy="276999"/>
            </a:xfrm>
            <a:prstGeom prst="rect">
              <a:avLst/>
            </a:prstGeom>
            <a:solidFill>
              <a:schemeClr val="tx2">
                <a:lumMod val="20000"/>
                <a:lumOff val="80000"/>
              </a:schemeClr>
            </a:solidFill>
          </p:spPr>
          <p:txBody>
            <a:bodyPr wrap="square" rtlCol="0">
              <a:spAutoFit/>
            </a:bodyPr>
            <a:lstStyle/>
            <a:p>
              <a:pPr algn="ctr"/>
              <a:r>
                <a:rPr lang="en-GB" sz="1200" dirty="0"/>
                <a:t>Armed Forces Group</a:t>
              </a:r>
            </a:p>
          </p:txBody>
        </p:sp>
        <p:sp>
          <p:nvSpPr>
            <p:cNvPr id="26" name="TextBox 25">
              <a:extLst>
                <a:ext uri="{FF2B5EF4-FFF2-40B4-BE49-F238E27FC236}">
                  <a16:creationId xmlns:a16="http://schemas.microsoft.com/office/drawing/2014/main" id="{B5DFDE48-C8AB-52A4-0918-F14F996E6C0B}"/>
                </a:ext>
              </a:extLst>
            </p:cNvPr>
            <p:cNvSpPr txBox="1"/>
            <p:nvPr/>
          </p:nvSpPr>
          <p:spPr>
            <a:xfrm>
              <a:off x="4257896" y="4175074"/>
              <a:ext cx="2068818" cy="646331"/>
            </a:xfrm>
            <a:prstGeom prst="rect">
              <a:avLst/>
            </a:prstGeom>
            <a:solidFill>
              <a:schemeClr val="tx2">
                <a:lumMod val="20000"/>
                <a:lumOff val="80000"/>
              </a:schemeClr>
            </a:solidFill>
          </p:spPr>
          <p:txBody>
            <a:bodyPr wrap="square" rtlCol="0">
              <a:spAutoFit/>
            </a:bodyPr>
            <a:lstStyle/>
            <a:p>
              <a:pPr algn="ctr"/>
              <a:r>
                <a:rPr lang="en-GB" sz="1200" dirty="0"/>
                <a:t>Equality, Diversity and Inclusion (EDI) Strategic Reference Group</a:t>
              </a:r>
            </a:p>
          </p:txBody>
        </p:sp>
        <p:sp>
          <p:nvSpPr>
            <p:cNvPr id="27" name="TextBox 26">
              <a:extLst>
                <a:ext uri="{FF2B5EF4-FFF2-40B4-BE49-F238E27FC236}">
                  <a16:creationId xmlns:a16="http://schemas.microsoft.com/office/drawing/2014/main" id="{28C89DFA-0A9B-F416-1D28-8B1E91615165}"/>
                </a:ext>
              </a:extLst>
            </p:cNvPr>
            <p:cNvSpPr txBox="1"/>
            <p:nvPr/>
          </p:nvSpPr>
          <p:spPr>
            <a:xfrm>
              <a:off x="6561837" y="4246443"/>
              <a:ext cx="2380546" cy="461665"/>
            </a:xfrm>
            <a:prstGeom prst="rect">
              <a:avLst/>
            </a:prstGeom>
            <a:solidFill>
              <a:schemeClr val="tx2">
                <a:lumMod val="20000"/>
                <a:lumOff val="80000"/>
              </a:schemeClr>
            </a:solidFill>
          </p:spPr>
          <p:txBody>
            <a:bodyPr wrap="square" rtlCol="0">
              <a:spAutoFit/>
            </a:bodyPr>
            <a:lstStyle/>
            <a:p>
              <a:pPr algn="ctr"/>
              <a:r>
                <a:rPr lang="en-GB" sz="1200" dirty="0"/>
                <a:t>Faculty of Education </a:t>
              </a:r>
            </a:p>
            <a:p>
              <a:pPr algn="ctr"/>
              <a:r>
                <a:rPr lang="en-GB" sz="1200" dirty="0"/>
                <a:t>Steering Group</a:t>
              </a:r>
            </a:p>
          </p:txBody>
        </p:sp>
      </p:grpSp>
      <p:sp>
        <p:nvSpPr>
          <p:cNvPr id="30" name="TextBox 29">
            <a:extLst>
              <a:ext uri="{FF2B5EF4-FFF2-40B4-BE49-F238E27FC236}">
                <a16:creationId xmlns:a16="http://schemas.microsoft.com/office/drawing/2014/main" id="{B1A611CE-8FEF-DEAF-DA7F-84CAB0E86913}"/>
              </a:ext>
            </a:extLst>
          </p:cNvPr>
          <p:cNvSpPr txBox="1"/>
          <p:nvPr/>
        </p:nvSpPr>
        <p:spPr>
          <a:xfrm>
            <a:off x="4990360" y="1671527"/>
            <a:ext cx="2068818" cy="338554"/>
          </a:xfrm>
          <a:prstGeom prst="rect">
            <a:avLst/>
          </a:prstGeom>
          <a:solidFill>
            <a:schemeClr val="accent3">
              <a:lumMod val="40000"/>
              <a:lumOff val="60000"/>
            </a:schemeClr>
          </a:solidFill>
        </p:spPr>
        <p:txBody>
          <a:bodyPr wrap="square" rtlCol="0">
            <a:spAutoFit/>
          </a:bodyPr>
          <a:lstStyle/>
          <a:p>
            <a:pPr algn="ctr">
              <a:defRPr/>
            </a:pPr>
            <a:r>
              <a:rPr lang="en-GB" sz="1600" b="1" dirty="0">
                <a:solidFill>
                  <a:prstClr val="black"/>
                </a:solidFill>
                <a:latin typeface="Calibri"/>
              </a:rPr>
              <a:t>Board of Directors</a:t>
            </a:r>
          </a:p>
        </p:txBody>
      </p:sp>
      <p:sp>
        <p:nvSpPr>
          <p:cNvPr id="31" name="TextBox 30">
            <a:extLst>
              <a:ext uri="{FF2B5EF4-FFF2-40B4-BE49-F238E27FC236}">
                <a16:creationId xmlns:a16="http://schemas.microsoft.com/office/drawing/2014/main" id="{619EE65B-DC01-B186-CE51-4A9A7B1B5CAA}"/>
              </a:ext>
            </a:extLst>
          </p:cNvPr>
          <p:cNvSpPr txBox="1"/>
          <p:nvPr/>
        </p:nvSpPr>
        <p:spPr>
          <a:xfrm>
            <a:off x="574421" y="2209824"/>
            <a:ext cx="2321513" cy="276999"/>
          </a:xfrm>
          <a:prstGeom prst="rect">
            <a:avLst/>
          </a:prstGeom>
          <a:solidFill>
            <a:schemeClr val="accent4">
              <a:lumMod val="40000"/>
              <a:lumOff val="60000"/>
            </a:schemeClr>
          </a:solidFill>
        </p:spPr>
        <p:txBody>
          <a:bodyPr wrap="square" rtlCol="0">
            <a:spAutoFit/>
          </a:bodyPr>
          <a:lstStyle/>
          <a:p>
            <a:pPr algn="ctr"/>
            <a:r>
              <a:rPr lang="en-GB" sz="1200" dirty="0"/>
              <a:t>SNEE ICB People Committee</a:t>
            </a:r>
          </a:p>
        </p:txBody>
      </p:sp>
      <p:sp>
        <p:nvSpPr>
          <p:cNvPr id="32" name="Rectangle 31">
            <a:extLst>
              <a:ext uri="{FF2B5EF4-FFF2-40B4-BE49-F238E27FC236}">
                <a16:creationId xmlns:a16="http://schemas.microsoft.com/office/drawing/2014/main" id="{EEC174CA-3ABD-537D-E6E4-70BC8D48ED6A}"/>
              </a:ext>
            </a:extLst>
          </p:cNvPr>
          <p:cNvSpPr/>
          <p:nvPr/>
        </p:nvSpPr>
        <p:spPr>
          <a:xfrm>
            <a:off x="498643" y="2490050"/>
            <a:ext cx="2068817" cy="1477328"/>
          </a:xfrm>
          <a:prstGeom prst="rect">
            <a:avLst/>
          </a:prstGeom>
        </p:spPr>
        <p:txBody>
          <a:bodyPr wrap="square">
            <a:spAutoFit/>
          </a:bodyPr>
          <a:lstStyle/>
          <a:p>
            <a:r>
              <a:rPr lang="en-GB" sz="1000" dirty="0">
                <a:latin typeface="+mj-lt"/>
              </a:rPr>
              <a:t>Oversees, supports and advises on the implementation of priorities for the current and future system workforce, ensuring that Suffolk and North East Essex has an ambitious strategy for its people</a:t>
            </a:r>
          </a:p>
          <a:p>
            <a:endParaRPr lang="en-GB" sz="1000" dirty="0">
              <a:latin typeface="+mj-lt"/>
            </a:endParaRPr>
          </a:p>
          <a:p>
            <a:r>
              <a:rPr lang="en-GB" sz="1000" dirty="0">
                <a:latin typeface="+mj-lt"/>
              </a:rPr>
              <a:t>ESNEFT Member: Director of People and Organisational Development</a:t>
            </a:r>
          </a:p>
        </p:txBody>
      </p:sp>
      <p:sp>
        <p:nvSpPr>
          <p:cNvPr id="33" name="TextBox 32">
            <a:extLst>
              <a:ext uri="{FF2B5EF4-FFF2-40B4-BE49-F238E27FC236}">
                <a16:creationId xmlns:a16="http://schemas.microsoft.com/office/drawing/2014/main" id="{9B9D1B06-FFB8-F959-BE2B-B439896183BD}"/>
              </a:ext>
            </a:extLst>
          </p:cNvPr>
          <p:cNvSpPr txBox="1"/>
          <p:nvPr/>
        </p:nvSpPr>
        <p:spPr>
          <a:xfrm>
            <a:off x="4990360" y="2535484"/>
            <a:ext cx="2068818" cy="461665"/>
          </a:xfrm>
          <a:prstGeom prst="rect">
            <a:avLst/>
          </a:prstGeom>
          <a:solidFill>
            <a:schemeClr val="tx2">
              <a:lumMod val="20000"/>
              <a:lumOff val="80000"/>
            </a:schemeClr>
          </a:solidFill>
        </p:spPr>
        <p:txBody>
          <a:bodyPr wrap="square" rtlCol="0">
            <a:spAutoFit/>
          </a:bodyPr>
          <a:lstStyle/>
          <a:p>
            <a:pPr algn="ctr"/>
            <a:r>
              <a:rPr lang="en-GB" sz="1200" dirty="0"/>
              <a:t>People and Organisational  Development Committee </a:t>
            </a:r>
          </a:p>
        </p:txBody>
      </p:sp>
      <p:cxnSp>
        <p:nvCxnSpPr>
          <p:cNvPr id="36" name="Straight Arrow Connector 35">
            <a:extLst>
              <a:ext uri="{FF2B5EF4-FFF2-40B4-BE49-F238E27FC236}">
                <a16:creationId xmlns:a16="http://schemas.microsoft.com/office/drawing/2014/main" id="{E6D0E170-3821-0F76-AEA8-2BB88910D186}"/>
              </a:ext>
            </a:extLst>
          </p:cNvPr>
          <p:cNvCxnSpPr>
            <a:cxnSpLocks/>
            <a:stCxn id="33" idx="0"/>
            <a:endCxn id="30" idx="2"/>
          </p:cNvCxnSpPr>
          <p:nvPr/>
        </p:nvCxnSpPr>
        <p:spPr>
          <a:xfrm flipV="1">
            <a:off x="6024769" y="2010081"/>
            <a:ext cx="0" cy="525403"/>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41" name="Elbow Connector 16">
            <a:extLst>
              <a:ext uri="{FF2B5EF4-FFF2-40B4-BE49-F238E27FC236}">
                <a16:creationId xmlns:a16="http://schemas.microsoft.com/office/drawing/2014/main" id="{B987E6AF-96DB-777A-06B8-3A2E2D6A902A}"/>
              </a:ext>
            </a:extLst>
          </p:cNvPr>
          <p:cNvCxnSpPr>
            <a:cxnSpLocks/>
            <a:stCxn id="33" idx="1"/>
            <a:endCxn id="31" idx="0"/>
          </p:cNvCxnSpPr>
          <p:nvPr/>
        </p:nvCxnSpPr>
        <p:spPr>
          <a:xfrm rot="10800000">
            <a:off x="1735178" y="2209825"/>
            <a:ext cx="3255182" cy="556493"/>
          </a:xfrm>
          <a:prstGeom prst="bentConnector4">
            <a:avLst>
              <a:gd name="adj1" fmla="val 32171"/>
              <a:gd name="adj2" fmla="val 141079"/>
            </a:avLst>
          </a:prstGeom>
          <a:ln>
            <a:solidFill>
              <a:schemeClr val="accent3"/>
            </a:solidFill>
            <a:prstDash val="solid"/>
            <a:tailEnd type="triangle"/>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626A4B4C-C13A-9CF4-B146-7B3FEC97C0BE}"/>
              </a:ext>
            </a:extLst>
          </p:cNvPr>
          <p:cNvCxnSpPr>
            <a:cxnSpLocks/>
          </p:cNvCxnSpPr>
          <p:nvPr/>
        </p:nvCxnSpPr>
        <p:spPr>
          <a:xfrm>
            <a:off x="1873187" y="4105953"/>
            <a:ext cx="8864612" cy="24130"/>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Arrow Connector 45">
            <a:extLst>
              <a:ext uri="{FF2B5EF4-FFF2-40B4-BE49-F238E27FC236}">
                <a16:creationId xmlns:a16="http://schemas.microsoft.com/office/drawing/2014/main" id="{66006E2E-132E-13AD-ECBD-D2A83C2E97F1}"/>
              </a:ext>
            </a:extLst>
          </p:cNvPr>
          <p:cNvCxnSpPr>
            <a:cxnSpLocks/>
            <a:stCxn id="23" idx="0"/>
          </p:cNvCxnSpPr>
          <p:nvPr/>
        </p:nvCxnSpPr>
        <p:spPr>
          <a:xfrm flipH="1" flipV="1">
            <a:off x="1884533" y="4130083"/>
            <a:ext cx="1" cy="3653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id="{4C7044AD-4799-533B-9A5E-805D2F4BC8E3}"/>
              </a:ext>
            </a:extLst>
          </p:cNvPr>
          <p:cNvCxnSpPr>
            <a:cxnSpLocks/>
            <a:stCxn id="25" idx="0"/>
          </p:cNvCxnSpPr>
          <p:nvPr/>
        </p:nvCxnSpPr>
        <p:spPr>
          <a:xfrm flipV="1">
            <a:off x="10737799" y="4105953"/>
            <a:ext cx="0" cy="51461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866ED3F9-6AFE-5290-B99C-A29C51C78FA4}"/>
              </a:ext>
            </a:extLst>
          </p:cNvPr>
          <p:cNvCxnSpPr>
            <a:cxnSpLocks/>
            <a:endCxn id="33" idx="2"/>
          </p:cNvCxnSpPr>
          <p:nvPr/>
        </p:nvCxnSpPr>
        <p:spPr>
          <a:xfrm flipV="1">
            <a:off x="6024769" y="2997149"/>
            <a:ext cx="0" cy="110880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15432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32589D-8820-2B0A-17BA-E4721D425C25}"/>
              </a:ext>
            </a:extLst>
          </p:cNvPr>
          <p:cNvSpPr txBox="1">
            <a:spLocks/>
          </p:cNvSpPr>
          <p:nvPr/>
        </p:nvSpPr>
        <p:spPr>
          <a:xfrm>
            <a:off x="294551" y="111495"/>
            <a:ext cx="8229600" cy="1143000"/>
          </a:xfrm>
          <a:prstGeom prst="rect">
            <a:avLst/>
          </a:prstGeom>
        </p:spPr>
        <p:txBody>
          <a:bodyPr anchor="ctr" anchorCtr="0"/>
          <a:lstStyle>
            <a:lvl1pPr algn="l" defTabSz="457200" rtl="0" eaLnBrk="1" latinLnBrk="0" hangingPunct="1">
              <a:spcBef>
                <a:spcPct val="0"/>
              </a:spcBef>
              <a:buNone/>
              <a:defRPr lang="en-US" sz="4000" kern="1200" dirty="0">
                <a:solidFill>
                  <a:srgbClr val="004B88"/>
                </a:solidFill>
                <a:latin typeface="+mn-lt"/>
                <a:ea typeface="+mj-ea"/>
                <a:cs typeface="Frutiger"/>
              </a:defRPr>
            </a:lvl1pPr>
          </a:lstStyle>
          <a:p>
            <a:r>
              <a:rPr lang="en-GB" sz="2800" b="1" dirty="0">
                <a:latin typeface="Arial" panose="020B0604020202020204" pitchFamily="34" charset="0"/>
                <a:cs typeface="Arial" panose="020B0604020202020204" pitchFamily="34" charset="0"/>
              </a:rPr>
              <a:t>Performance and Finance Committee</a:t>
            </a:r>
          </a:p>
        </p:txBody>
      </p:sp>
      <p:sp>
        <p:nvSpPr>
          <p:cNvPr id="14" name="TextBox 13">
            <a:extLst>
              <a:ext uri="{FF2B5EF4-FFF2-40B4-BE49-F238E27FC236}">
                <a16:creationId xmlns:a16="http://schemas.microsoft.com/office/drawing/2014/main" id="{26E0E2F7-E591-F1CA-55F3-CEEEE8C63F45}"/>
              </a:ext>
            </a:extLst>
          </p:cNvPr>
          <p:cNvSpPr txBox="1"/>
          <p:nvPr/>
        </p:nvSpPr>
        <p:spPr>
          <a:xfrm>
            <a:off x="4832092" y="1607527"/>
            <a:ext cx="1824638" cy="338554"/>
          </a:xfrm>
          <a:prstGeom prst="rect">
            <a:avLst/>
          </a:prstGeom>
          <a:solidFill>
            <a:srgbClr val="9BBB59">
              <a:lumMod val="40000"/>
              <a:lumOff val="60000"/>
            </a:srgb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prstClr val="black"/>
                </a:solidFill>
                <a:effectLst/>
                <a:uLnTx/>
                <a:uFillTx/>
              </a:rPr>
              <a:t>Board of Directors </a:t>
            </a:r>
          </a:p>
        </p:txBody>
      </p:sp>
      <p:sp>
        <p:nvSpPr>
          <p:cNvPr id="20" name="TextBox 19">
            <a:extLst>
              <a:ext uri="{FF2B5EF4-FFF2-40B4-BE49-F238E27FC236}">
                <a16:creationId xmlns:a16="http://schemas.microsoft.com/office/drawing/2014/main" id="{DCE1806D-E77F-D94A-ABD2-4A82C27828F9}"/>
              </a:ext>
            </a:extLst>
          </p:cNvPr>
          <p:cNvSpPr txBox="1"/>
          <p:nvPr/>
        </p:nvSpPr>
        <p:spPr>
          <a:xfrm>
            <a:off x="4710002" y="3581459"/>
            <a:ext cx="2068818" cy="769441"/>
          </a:xfrm>
          <a:prstGeom prst="rect">
            <a:avLst/>
          </a:prstGeom>
          <a:solidFill>
            <a:schemeClr val="tx2">
              <a:lumMod val="20000"/>
              <a:lumOff val="80000"/>
            </a:scheme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Finance and Performance Committee</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800" b="0" i="0" u="none" strike="noStrike" kern="0" cap="none" spc="0" normalizeH="0" baseline="0" noProof="0" dirty="0">
              <a:ln>
                <a:noFill/>
              </a:ln>
              <a:solidFill>
                <a:prstClr val="black"/>
              </a:solidFill>
              <a:effectLst/>
              <a:uLnTx/>
              <a:uFillTx/>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prstClr val="black"/>
                </a:solidFill>
                <a:effectLst/>
                <a:uLnTx/>
                <a:uFillTx/>
              </a:rPr>
              <a:t>Assurance Committee</a:t>
            </a:r>
          </a:p>
        </p:txBody>
      </p:sp>
      <p:sp>
        <p:nvSpPr>
          <p:cNvPr id="25" name="TextBox 24">
            <a:extLst>
              <a:ext uri="{FF2B5EF4-FFF2-40B4-BE49-F238E27FC236}">
                <a16:creationId xmlns:a16="http://schemas.microsoft.com/office/drawing/2014/main" id="{4500EF65-8A8A-D738-E0B4-D23B27758D60}"/>
              </a:ext>
            </a:extLst>
          </p:cNvPr>
          <p:cNvSpPr txBox="1"/>
          <p:nvPr/>
        </p:nvSpPr>
        <p:spPr>
          <a:xfrm>
            <a:off x="9811609" y="3649978"/>
            <a:ext cx="1291855" cy="461665"/>
          </a:xfrm>
          <a:prstGeom prst="rect">
            <a:avLst/>
          </a:prstGeom>
          <a:solidFill>
            <a:schemeClr val="accent4">
              <a:lumMod val="40000"/>
              <a:lumOff val="60000"/>
            </a:scheme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ICB Finance Committee </a:t>
            </a:r>
          </a:p>
        </p:txBody>
      </p:sp>
      <p:sp>
        <p:nvSpPr>
          <p:cNvPr id="26" name="TextBox 25">
            <a:extLst>
              <a:ext uri="{FF2B5EF4-FFF2-40B4-BE49-F238E27FC236}">
                <a16:creationId xmlns:a16="http://schemas.microsoft.com/office/drawing/2014/main" id="{8D22A061-33FC-7A4D-13DA-D47A0002E1BD}"/>
              </a:ext>
            </a:extLst>
          </p:cNvPr>
          <p:cNvSpPr txBox="1"/>
          <p:nvPr/>
        </p:nvSpPr>
        <p:spPr>
          <a:xfrm>
            <a:off x="9494585" y="4113095"/>
            <a:ext cx="2499323" cy="1785104"/>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rPr>
              <a:t>Providing oversight and assurance to the ICB in the development and delivery of a robust, viable and sustainable system financial plan (including financial performance of NHS organisations within ICS and financial management of the ICB</a:t>
            </a:r>
          </a:p>
          <a:p>
            <a:pPr marL="0" marR="0" lvl="0" indent="0" defTabSz="457200" eaLnBrk="1" fontAlgn="auto" latinLnBrk="0" hangingPunct="1">
              <a:lnSpc>
                <a:spcPct val="100000"/>
              </a:lnSpc>
              <a:spcBef>
                <a:spcPts val="0"/>
              </a:spcBef>
              <a:spcAft>
                <a:spcPts val="0"/>
              </a:spcAft>
              <a:buClrTx/>
              <a:buSzTx/>
              <a:buFontTx/>
              <a:buNone/>
              <a:tabLst/>
              <a:defRPr/>
            </a:pPr>
            <a:endParaRPr lang="en-GB" sz="800" kern="0" dirty="0">
              <a:solidFill>
                <a:prstClr val="black"/>
              </a:solidFill>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rPr>
              <a:t>ESNEFT Members: Director of </a:t>
            </a:r>
          </a:p>
          <a:p>
            <a:pPr marL="0" marR="0" lvl="0" indent="0" defTabSz="4572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rPr>
              <a:t>Finance; up to two provider NEDs</a:t>
            </a:r>
            <a:endParaRPr kumimoji="0" lang="en-GB" sz="1100" b="0" i="0" u="none" strike="noStrike" kern="0" cap="none" spc="0" normalizeH="0" baseline="0" noProof="0" dirty="0">
              <a:ln>
                <a:noFill/>
              </a:ln>
              <a:solidFill>
                <a:srgbClr val="FF0000"/>
              </a:solidFill>
              <a:effectLst/>
              <a:uLnTx/>
              <a:uFillTx/>
            </a:endParaRPr>
          </a:p>
        </p:txBody>
      </p:sp>
      <p:sp>
        <p:nvSpPr>
          <p:cNvPr id="27" name="TextBox 26">
            <a:extLst>
              <a:ext uri="{FF2B5EF4-FFF2-40B4-BE49-F238E27FC236}">
                <a16:creationId xmlns:a16="http://schemas.microsoft.com/office/drawing/2014/main" id="{24D35F04-630D-A5BA-202F-2BEF299F5AC3}"/>
              </a:ext>
            </a:extLst>
          </p:cNvPr>
          <p:cNvSpPr txBox="1"/>
          <p:nvPr/>
        </p:nvSpPr>
        <p:spPr>
          <a:xfrm>
            <a:off x="7352922" y="3649979"/>
            <a:ext cx="1824639" cy="461665"/>
          </a:xfrm>
          <a:prstGeom prst="rect">
            <a:avLst/>
          </a:prstGeom>
          <a:solidFill>
            <a:schemeClr val="accent4">
              <a:lumMod val="40000"/>
              <a:lumOff val="60000"/>
            </a:scheme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ICB System Oversight and Assurance Committee</a:t>
            </a:r>
          </a:p>
        </p:txBody>
      </p:sp>
      <p:sp>
        <p:nvSpPr>
          <p:cNvPr id="28" name="TextBox 27">
            <a:extLst>
              <a:ext uri="{FF2B5EF4-FFF2-40B4-BE49-F238E27FC236}">
                <a16:creationId xmlns:a16="http://schemas.microsoft.com/office/drawing/2014/main" id="{C01B9755-6948-6B4C-B250-7F77010AFBA9}"/>
              </a:ext>
            </a:extLst>
          </p:cNvPr>
          <p:cNvSpPr txBox="1"/>
          <p:nvPr/>
        </p:nvSpPr>
        <p:spPr>
          <a:xfrm>
            <a:off x="6915017" y="4111643"/>
            <a:ext cx="2579568" cy="1738938"/>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rPr>
              <a:t>Oversight of system accountability and performance, enabling system partners to hold each other to account for performance and delivery of agreed plans</a:t>
            </a:r>
          </a:p>
          <a:p>
            <a:pPr marL="0" marR="0" lvl="0" indent="0" defTabSz="457200" eaLnBrk="1" fontAlgn="auto" latinLnBrk="0" hangingPunct="1">
              <a:lnSpc>
                <a:spcPct val="100000"/>
              </a:lnSpc>
              <a:spcBef>
                <a:spcPts val="0"/>
              </a:spcBef>
              <a:spcAft>
                <a:spcPts val="0"/>
              </a:spcAft>
              <a:buClrTx/>
              <a:buSzTx/>
              <a:buFontTx/>
              <a:buNone/>
              <a:tabLst/>
              <a:defRPr/>
            </a:pPr>
            <a:endParaRPr kumimoji="0" lang="en-GB" sz="800" b="0" i="0" u="none" strike="noStrike" kern="0" cap="none" spc="0" normalizeH="0" baseline="0" noProof="0" dirty="0">
              <a:ln>
                <a:noFill/>
              </a:ln>
              <a:solidFill>
                <a:prstClr val="black"/>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srgbClr val="FF0000"/>
                </a:solidFill>
                <a:effectLst/>
                <a:uLnTx/>
                <a:uFillTx/>
              </a:rPr>
              <a:t>Formal reporting and escalation of key performance and delivery issues</a:t>
            </a:r>
          </a:p>
          <a:p>
            <a:pPr marL="0" marR="0" lvl="0" indent="0" defTabSz="4572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srgbClr val="FF0000"/>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rPr>
              <a:t>ESNEFT Member: Executive Lead (Director of Elective Care/Director of Finance)</a:t>
            </a:r>
          </a:p>
        </p:txBody>
      </p:sp>
      <p:sp>
        <p:nvSpPr>
          <p:cNvPr id="29" name="TextBox 28">
            <a:extLst>
              <a:ext uri="{FF2B5EF4-FFF2-40B4-BE49-F238E27FC236}">
                <a16:creationId xmlns:a16="http://schemas.microsoft.com/office/drawing/2014/main" id="{CE9512E1-4772-D12E-0346-F3C28DED6ABE}"/>
              </a:ext>
            </a:extLst>
          </p:cNvPr>
          <p:cNvSpPr txBox="1"/>
          <p:nvPr/>
        </p:nvSpPr>
        <p:spPr>
          <a:xfrm>
            <a:off x="3207483" y="2688906"/>
            <a:ext cx="2805340" cy="430887"/>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rPr>
              <a:t>Key issues reports and </a:t>
            </a:r>
            <a:r>
              <a:rPr kumimoji="0" lang="en-GB" sz="1100" b="1" i="0" u="none" strike="noStrike" kern="0" cap="none" spc="0" normalizeH="0" baseline="0" noProof="0" dirty="0">
                <a:ln>
                  <a:noFill/>
                </a:ln>
                <a:solidFill>
                  <a:srgbClr val="FF0000"/>
                </a:solidFill>
                <a:effectLst/>
                <a:uLnTx/>
                <a:uFillTx/>
              </a:rPr>
              <a:t>alert/escalation of risks and decisions</a:t>
            </a:r>
            <a:endParaRPr kumimoji="0" lang="en-GB" sz="1100" b="0" i="0" u="none" strike="noStrike" kern="0" cap="none" spc="0" normalizeH="0" baseline="0" noProof="0" dirty="0">
              <a:ln>
                <a:noFill/>
              </a:ln>
              <a:solidFill>
                <a:prstClr val="black"/>
              </a:solidFill>
              <a:effectLst/>
              <a:uLnTx/>
              <a:uFillTx/>
            </a:endParaRPr>
          </a:p>
        </p:txBody>
      </p:sp>
      <p:cxnSp>
        <p:nvCxnSpPr>
          <p:cNvPr id="30" name="Straight Arrow Connector 20">
            <a:extLst>
              <a:ext uri="{FF2B5EF4-FFF2-40B4-BE49-F238E27FC236}">
                <a16:creationId xmlns:a16="http://schemas.microsoft.com/office/drawing/2014/main" id="{EB0B4308-4247-46ED-CD7B-AFCE926F4524}"/>
              </a:ext>
            </a:extLst>
          </p:cNvPr>
          <p:cNvCxnSpPr>
            <a:cxnSpLocks/>
            <a:stCxn id="20" idx="3"/>
            <a:endCxn id="27" idx="0"/>
          </p:cNvCxnSpPr>
          <p:nvPr/>
        </p:nvCxnSpPr>
        <p:spPr>
          <a:xfrm flipV="1">
            <a:off x="6778820" y="3649979"/>
            <a:ext cx="1486422" cy="316201"/>
          </a:xfrm>
          <a:prstGeom prst="bentConnector4">
            <a:avLst>
              <a:gd name="adj1" fmla="val 19312"/>
              <a:gd name="adj2" fmla="val 193966"/>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21">
            <a:extLst>
              <a:ext uri="{FF2B5EF4-FFF2-40B4-BE49-F238E27FC236}">
                <a16:creationId xmlns:a16="http://schemas.microsoft.com/office/drawing/2014/main" id="{7BF917C2-390F-2063-51BE-43BCA5B271AC}"/>
              </a:ext>
            </a:extLst>
          </p:cNvPr>
          <p:cNvCxnSpPr>
            <a:cxnSpLocks/>
            <a:stCxn id="20" idx="0"/>
            <a:endCxn id="25" idx="0"/>
          </p:cNvCxnSpPr>
          <p:nvPr/>
        </p:nvCxnSpPr>
        <p:spPr>
          <a:xfrm rot="16200000" flipH="1">
            <a:off x="8066714" y="1259155"/>
            <a:ext cx="68519" cy="4713126"/>
          </a:xfrm>
          <a:prstGeom prst="bentConnector3">
            <a:avLst>
              <a:gd name="adj1" fmla="val -33363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F873906F-D25A-3C77-4213-38B446786005}"/>
              </a:ext>
            </a:extLst>
          </p:cNvPr>
          <p:cNvCxnSpPr>
            <a:cxnSpLocks/>
            <a:stCxn id="20" idx="0"/>
            <a:endCxn id="14" idx="2"/>
          </p:cNvCxnSpPr>
          <p:nvPr/>
        </p:nvCxnSpPr>
        <p:spPr>
          <a:xfrm flipV="1">
            <a:off x="5744411" y="1946081"/>
            <a:ext cx="0" cy="1635378"/>
          </a:xfrm>
          <a:prstGeom prst="straightConnector1">
            <a:avLst/>
          </a:prstGeom>
          <a:noFill/>
          <a:ln w="25400" cap="flat" cmpd="sng" algn="ctr">
            <a:solidFill>
              <a:srgbClr val="9BBB59"/>
            </a:solidFill>
            <a:prstDash val="solid"/>
            <a:tailEnd type="triangle"/>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923543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98" y="-144533"/>
            <a:ext cx="8229600" cy="1143000"/>
          </a:xfrm>
        </p:spPr>
        <p:txBody>
          <a:bodyPr/>
          <a:lstStyle/>
          <a:p>
            <a:r>
              <a:rPr lang="en-GB" sz="2800" b="1" dirty="0">
                <a:latin typeface="Arial" panose="020B0604020202020204" pitchFamily="34" charset="0"/>
                <a:cs typeface="Arial" panose="020B0604020202020204" pitchFamily="34" charset="0"/>
              </a:rPr>
              <a:t>Quality and Patient Safety Committee</a:t>
            </a:r>
          </a:p>
        </p:txBody>
      </p:sp>
      <p:grpSp>
        <p:nvGrpSpPr>
          <p:cNvPr id="59" name="Group 58">
            <a:extLst>
              <a:ext uri="{FF2B5EF4-FFF2-40B4-BE49-F238E27FC236}">
                <a16:creationId xmlns:a16="http://schemas.microsoft.com/office/drawing/2014/main" id="{76DC466E-B301-6766-9167-ABD8C2873C70}"/>
              </a:ext>
            </a:extLst>
          </p:cNvPr>
          <p:cNvGrpSpPr/>
          <p:nvPr/>
        </p:nvGrpSpPr>
        <p:grpSpPr>
          <a:xfrm>
            <a:off x="326291" y="4541347"/>
            <a:ext cx="11757554" cy="1080154"/>
            <a:chOff x="114003" y="1794925"/>
            <a:chExt cx="11717665" cy="1080154"/>
          </a:xfrm>
        </p:grpSpPr>
        <p:grpSp>
          <p:nvGrpSpPr>
            <p:cNvPr id="32" name="Group 31">
              <a:extLst>
                <a:ext uri="{FF2B5EF4-FFF2-40B4-BE49-F238E27FC236}">
                  <a16:creationId xmlns:a16="http://schemas.microsoft.com/office/drawing/2014/main" id="{8C142DF2-7952-C0B0-77A0-BE7A74D436D8}"/>
                </a:ext>
              </a:extLst>
            </p:cNvPr>
            <p:cNvGrpSpPr/>
            <p:nvPr/>
          </p:nvGrpSpPr>
          <p:grpSpPr>
            <a:xfrm>
              <a:off x="114003" y="1819718"/>
              <a:ext cx="11717665" cy="1055361"/>
              <a:chOff x="264924" y="3204635"/>
              <a:chExt cx="11717665" cy="1055361"/>
            </a:xfrm>
          </p:grpSpPr>
          <p:cxnSp>
            <p:nvCxnSpPr>
              <p:cNvPr id="3" name="Straight Arrow Connector 2">
                <a:extLst>
                  <a:ext uri="{FF2B5EF4-FFF2-40B4-BE49-F238E27FC236}">
                    <a16:creationId xmlns:a16="http://schemas.microsoft.com/office/drawing/2014/main" id="{58DC829D-34E8-4D80-5F3E-77BC5E70D142}"/>
                  </a:ext>
                </a:extLst>
              </p:cNvPr>
              <p:cNvCxnSpPr>
                <a:cxnSpLocks/>
                <a:endCxn id="22" idx="0"/>
              </p:cNvCxnSpPr>
              <p:nvPr/>
            </p:nvCxnSpPr>
            <p:spPr>
              <a:xfrm>
                <a:off x="2407193" y="3241696"/>
                <a:ext cx="0" cy="208823"/>
              </a:xfrm>
              <a:prstGeom prst="straightConnector1">
                <a:avLst/>
              </a:prstGeom>
              <a:noFill/>
              <a:ln w="25400" cap="flat" cmpd="sng" algn="ctr">
                <a:solidFill>
                  <a:srgbClr val="9BBB59"/>
                </a:solidFill>
                <a:prstDash val="solid"/>
                <a:tailEnd type="triangle"/>
              </a:ln>
              <a:effectLst>
                <a:outerShdw blurRad="40000" dist="20000" dir="5400000" rotWithShape="0">
                  <a:srgbClr val="000000">
                    <a:alpha val="38000"/>
                  </a:srgbClr>
                </a:outerShdw>
              </a:effectLst>
            </p:spPr>
          </p:cxnSp>
          <p:cxnSp>
            <p:nvCxnSpPr>
              <p:cNvPr id="4" name="Straight Arrow Connector 3">
                <a:extLst>
                  <a:ext uri="{FF2B5EF4-FFF2-40B4-BE49-F238E27FC236}">
                    <a16:creationId xmlns:a16="http://schemas.microsoft.com/office/drawing/2014/main" id="{14A3DEFB-EA3E-6D6D-04B7-5F01A1AD3ABA}"/>
                  </a:ext>
                </a:extLst>
              </p:cNvPr>
              <p:cNvCxnSpPr>
                <a:cxnSpLocks/>
                <a:endCxn id="21" idx="0"/>
              </p:cNvCxnSpPr>
              <p:nvPr/>
            </p:nvCxnSpPr>
            <p:spPr>
              <a:xfrm flipH="1">
                <a:off x="8074532" y="3204635"/>
                <a:ext cx="8625" cy="221334"/>
              </a:xfrm>
              <a:prstGeom prst="straightConnector1">
                <a:avLst/>
              </a:prstGeom>
              <a:noFill/>
              <a:ln w="25400" cap="flat" cmpd="sng" algn="ctr">
                <a:solidFill>
                  <a:srgbClr val="9BBB59"/>
                </a:solidFill>
                <a:prstDash val="solid"/>
                <a:tailEnd type="triangle"/>
              </a:ln>
              <a:effectLst>
                <a:outerShdw blurRad="40000" dist="20000" dir="5400000" rotWithShape="0">
                  <a:srgbClr val="000000">
                    <a:alpha val="38000"/>
                  </a:srgbClr>
                </a:outerShdw>
              </a:effectLst>
            </p:spPr>
          </p:cxnSp>
          <p:cxnSp>
            <p:nvCxnSpPr>
              <p:cNvPr id="9" name="Straight Arrow Connector 8">
                <a:extLst>
                  <a:ext uri="{FF2B5EF4-FFF2-40B4-BE49-F238E27FC236}">
                    <a16:creationId xmlns:a16="http://schemas.microsoft.com/office/drawing/2014/main" id="{67BE25D9-5D12-065F-E071-FB7B67391FBF}"/>
                  </a:ext>
                </a:extLst>
              </p:cNvPr>
              <p:cNvCxnSpPr>
                <a:cxnSpLocks/>
                <a:endCxn id="20" idx="0"/>
              </p:cNvCxnSpPr>
              <p:nvPr/>
            </p:nvCxnSpPr>
            <p:spPr>
              <a:xfrm>
                <a:off x="5593821" y="3218949"/>
                <a:ext cx="3455" cy="231570"/>
              </a:xfrm>
              <a:prstGeom prst="straightConnector1">
                <a:avLst/>
              </a:prstGeom>
              <a:noFill/>
              <a:ln w="25400" cap="flat" cmpd="sng" algn="ctr">
                <a:solidFill>
                  <a:srgbClr val="9BBB59"/>
                </a:solidFill>
                <a:prstDash val="solid"/>
                <a:tailEnd type="triangle"/>
              </a:ln>
              <a:effectLst>
                <a:outerShdw blurRad="40000" dist="20000" dir="5400000" rotWithShape="0">
                  <a:srgbClr val="000000">
                    <a:alpha val="38000"/>
                  </a:srgbClr>
                </a:outerShdw>
              </a:effectLst>
            </p:spPr>
          </p:cxnSp>
          <p:cxnSp>
            <p:nvCxnSpPr>
              <p:cNvPr id="10" name="Straight Arrow Connector 9">
                <a:extLst>
                  <a:ext uri="{FF2B5EF4-FFF2-40B4-BE49-F238E27FC236}">
                    <a16:creationId xmlns:a16="http://schemas.microsoft.com/office/drawing/2014/main" id="{9BBFC3C3-589E-4F55-BDDB-D4C1149EFEFA}"/>
                  </a:ext>
                </a:extLst>
              </p:cNvPr>
              <p:cNvCxnSpPr>
                <a:cxnSpLocks/>
                <a:endCxn id="13" idx="0"/>
              </p:cNvCxnSpPr>
              <p:nvPr/>
            </p:nvCxnSpPr>
            <p:spPr>
              <a:xfrm>
                <a:off x="3955826" y="3241696"/>
                <a:ext cx="0" cy="208823"/>
              </a:xfrm>
              <a:prstGeom prst="straightConnector1">
                <a:avLst/>
              </a:prstGeom>
              <a:noFill/>
              <a:ln w="25400" cap="flat" cmpd="sng" algn="ctr">
                <a:solidFill>
                  <a:srgbClr val="9BBB59"/>
                </a:solidFill>
                <a:prstDash val="solid"/>
                <a:tailEnd type="triangle"/>
              </a:ln>
              <a:effectLst>
                <a:outerShdw blurRad="40000" dist="20000" dir="5400000" rotWithShape="0">
                  <a:srgbClr val="000000">
                    <a:alpha val="38000"/>
                  </a:srgbClr>
                </a:outerShdw>
              </a:effectLst>
            </p:spPr>
          </p:cxnSp>
          <p:sp>
            <p:nvSpPr>
              <p:cNvPr id="13" name="TextBox 12">
                <a:extLst>
                  <a:ext uri="{FF2B5EF4-FFF2-40B4-BE49-F238E27FC236}">
                    <a16:creationId xmlns:a16="http://schemas.microsoft.com/office/drawing/2014/main" id="{F9D91192-ED50-1D66-5D5D-26B807FE6EFF}"/>
                  </a:ext>
                </a:extLst>
              </p:cNvPr>
              <p:cNvSpPr txBox="1"/>
              <p:nvPr/>
            </p:nvSpPr>
            <p:spPr>
              <a:xfrm>
                <a:off x="3191064" y="3450519"/>
                <a:ext cx="1529524" cy="461665"/>
              </a:xfrm>
              <a:prstGeom prst="rect">
                <a:avLst/>
              </a:prstGeom>
              <a:solidFill>
                <a:srgbClr val="1F497D">
                  <a:lumMod val="20000"/>
                  <a:lumOff val="80000"/>
                </a:srgb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Infection Control</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Committee</a:t>
                </a:r>
              </a:p>
            </p:txBody>
          </p:sp>
          <p:sp>
            <p:nvSpPr>
              <p:cNvPr id="16" name="TextBox 15">
                <a:extLst>
                  <a:ext uri="{FF2B5EF4-FFF2-40B4-BE49-F238E27FC236}">
                    <a16:creationId xmlns:a16="http://schemas.microsoft.com/office/drawing/2014/main" id="{6C61D095-2876-FF6B-4F2D-9EE83D660999}"/>
                  </a:ext>
                </a:extLst>
              </p:cNvPr>
              <p:cNvSpPr txBox="1"/>
              <p:nvPr/>
            </p:nvSpPr>
            <p:spPr>
              <a:xfrm>
                <a:off x="8626097" y="3434843"/>
                <a:ext cx="858371" cy="646331"/>
              </a:xfrm>
              <a:prstGeom prst="rect">
                <a:avLst/>
              </a:prstGeom>
              <a:solidFill>
                <a:srgbClr val="1F497D">
                  <a:lumMod val="20000"/>
                  <a:lumOff val="80000"/>
                </a:srgb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Patient Safety Group</a:t>
                </a:r>
              </a:p>
            </p:txBody>
          </p:sp>
          <p:sp>
            <p:nvSpPr>
              <p:cNvPr id="18" name="TextBox 17">
                <a:extLst>
                  <a:ext uri="{FF2B5EF4-FFF2-40B4-BE49-F238E27FC236}">
                    <a16:creationId xmlns:a16="http://schemas.microsoft.com/office/drawing/2014/main" id="{C2732288-08CA-4258-3A1A-82A2ED47C6BB}"/>
                  </a:ext>
                </a:extLst>
              </p:cNvPr>
              <p:cNvSpPr txBox="1"/>
              <p:nvPr/>
            </p:nvSpPr>
            <p:spPr>
              <a:xfrm>
                <a:off x="264924" y="3452361"/>
                <a:ext cx="1395080" cy="646331"/>
              </a:xfrm>
              <a:prstGeom prst="rect">
                <a:avLst/>
              </a:prstGeom>
              <a:solidFill>
                <a:srgbClr val="1F497D">
                  <a:lumMod val="20000"/>
                  <a:lumOff val="80000"/>
                </a:srgb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Clinical Effectiveness</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Group</a:t>
                </a:r>
              </a:p>
            </p:txBody>
          </p:sp>
          <p:sp>
            <p:nvSpPr>
              <p:cNvPr id="20" name="TextBox 19">
                <a:extLst>
                  <a:ext uri="{FF2B5EF4-FFF2-40B4-BE49-F238E27FC236}">
                    <a16:creationId xmlns:a16="http://schemas.microsoft.com/office/drawing/2014/main" id="{CDCED8E5-BAF8-622F-A25C-A48A8A026838}"/>
                  </a:ext>
                </a:extLst>
              </p:cNvPr>
              <p:cNvSpPr txBox="1"/>
              <p:nvPr/>
            </p:nvSpPr>
            <p:spPr>
              <a:xfrm>
                <a:off x="4832514" y="3450519"/>
                <a:ext cx="1529524" cy="461665"/>
              </a:xfrm>
              <a:prstGeom prst="rect">
                <a:avLst/>
              </a:prstGeom>
              <a:solidFill>
                <a:srgbClr val="1F497D">
                  <a:lumMod val="20000"/>
                  <a:lumOff val="80000"/>
                </a:srgb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Medical Devices Management Group</a:t>
                </a:r>
              </a:p>
            </p:txBody>
          </p:sp>
          <p:sp>
            <p:nvSpPr>
              <p:cNvPr id="21" name="TextBox 20">
                <a:extLst>
                  <a:ext uri="{FF2B5EF4-FFF2-40B4-BE49-F238E27FC236}">
                    <a16:creationId xmlns:a16="http://schemas.microsoft.com/office/drawing/2014/main" id="{797A5024-652D-0264-8C93-F74A60077D5C}"/>
                  </a:ext>
                </a:extLst>
              </p:cNvPr>
              <p:cNvSpPr txBox="1"/>
              <p:nvPr/>
            </p:nvSpPr>
            <p:spPr>
              <a:xfrm>
                <a:off x="7611508" y="3425969"/>
                <a:ext cx="926047" cy="646331"/>
              </a:xfrm>
              <a:prstGeom prst="rect">
                <a:avLst/>
              </a:prstGeom>
              <a:solidFill>
                <a:srgbClr val="1F497D">
                  <a:lumMod val="20000"/>
                  <a:lumOff val="80000"/>
                </a:srgb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Patient Experience Group</a:t>
                </a:r>
              </a:p>
            </p:txBody>
          </p:sp>
          <p:sp>
            <p:nvSpPr>
              <p:cNvPr id="22" name="TextBox 21">
                <a:extLst>
                  <a:ext uri="{FF2B5EF4-FFF2-40B4-BE49-F238E27FC236}">
                    <a16:creationId xmlns:a16="http://schemas.microsoft.com/office/drawing/2014/main" id="{783BA106-8388-54FD-D836-8078BAC2ACE4}"/>
                  </a:ext>
                </a:extLst>
              </p:cNvPr>
              <p:cNvSpPr txBox="1"/>
              <p:nvPr/>
            </p:nvSpPr>
            <p:spPr>
              <a:xfrm>
                <a:off x="1754072" y="3450519"/>
                <a:ext cx="1306241" cy="461665"/>
              </a:xfrm>
              <a:prstGeom prst="rect">
                <a:avLst/>
              </a:prstGeom>
              <a:solidFill>
                <a:srgbClr val="1F497D">
                  <a:lumMod val="20000"/>
                  <a:lumOff val="80000"/>
                </a:srgb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Health and Safety </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Committee</a:t>
                </a:r>
              </a:p>
            </p:txBody>
          </p:sp>
          <p:sp>
            <p:nvSpPr>
              <p:cNvPr id="24" name="TextBox 23">
                <a:extLst>
                  <a:ext uri="{FF2B5EF4-FFF2-40B4-BE49-F238E27FC236}">
                    <a16:creationId xmlns:a16="http://schemas.microsoft.com/office/drawing/2014/main" id="{5274177F-0E08-9583-A30B-33C258E3508F}"/>
                  </a:ext>
                </a:extLst>
              </p:cNvPr>
              <p:cNvSpPr txBox="1"/>
              <p:nvPr/>
            </p:nvSpPr>
            <p:spPr>
              <a:xfrm>
                <a:off x="10679774" y="3428999"/>
                <a:ext cx="1302815" cy="830997"/>
              </a:xfrm>
              <a:prstGeom prst="rect">
                <a:avLst/>
              </a:prstGeom>
              <a:solidFill>
                <a:srgbClr val="1F497D">
                  <a:lumMod val="20000"/>
                  <a:lumOff val="80000"/>
                </a:srgb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Clinical Negligence </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Scheme for Trusts (CNST) Group</a:t>
                </a:r>
              </a:p>
            </p:txBody>
          </p:sp>
          <p:cxnSp>
            <p:nvCxnSpPr>
              <p:cNvPr id="25" name="Straight Arrow Connector 32">
                <a:extLst>
                  <a:ext uri="{FF2B5EF4-FFF2-40B4-BE49-F238E27FC236}">
                    <a16:creationId xmlns:a16="http://schemas.microsoft.com/office/drawing/2014/main" id="{24D51EB4-5E3F-A804-FD77-CD9400430B80}"/>
                  </a:ext>
                </a:extLst>
              </p:cNvPr>
              <p:cNvCxnSpPr>
                <a:cxnSpLocks/>
                <a:stCxn id="18" idx="0"/>
                <a:endCxn id="24" idx="0"/>
              </p:cNvCxnSpPr>
              <p:nvPr/>
            </p:nvCxnSpPr>
            <p:spPr>
              <a:xfrm rot="5400000" flipH="1" flipV="1">
                <a:off x="6135142" y="-1743679"/>
                <a:ext cx="23362" cy="10368717"/>
              </a:xfrm>
              <a:prstGeom prst="bentConnector3">
                <a:avLst>
                  <a:gd name="adj1" fmla="val 1078512"/>
                </a:avLst>
              </a:prstGeom>
              <a:noFill/>
              <a:ln w="25400" cap="flat" cmpd="sng" algn="ctr">
                <a:solidFill>
                  <a:srgbClr val="9BBB59"/>
                </a:solidFill>
                <a:prstDash val="solid"/>
                <a:headEnd type="triangle"/>
                <a:tailEnd type="triangle"/>
              </a:ln>
              <a:effectLst>
                <a:outerShdw blurRad="40000" dist="20000" dir="5400000" rotWithShape="0">
                  <a:srgbClr val="000000">
                    <a:alpha val="38000"/>
                  </a:srgbClr>
                </a:outerShdw>
              </a:effectLst>
            </p:spPr>
          </p:cxnSp>
          <p:sp>
            <p:nvSpPr>
              <p:cNvPr id="31" name="TextBox 30">
                <a:extLst>
                  <a:ext uri="{FF2B5EF4-FFF2-40B4-BE49-F238E27FC236}">
                    <a16:creationId xmlns:a16="http://schemas.microsoft.com/office/drawing/2014/main" id="{3F1F03CC-A568-81B5-764B-1D1CC0CE2EFF}"/>
                  </a:ext>
                </a:extLst>
              </p:cNvPr>
              <p:cNvSpPr txBox="1"/>
              <p:nvPr/>
            </p:nvSpPr>
            <p:spPr>
              <a:xfrm>
                <a:off x="6429334" y="3435059"/>
                <a:ext cx="1067267" cy="646331"/>
              </a:xfrm>
              <a:prstGeom prst="rect">
                <a:avLst/>
              </a:prstGeom>
              <a:solidFill>
                <a:srgbClr val="1F497D">
                  <a:lumMod val="20000"/>
                  <a:lumOff val="80000"/>
                </a:srgb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Organ Donation Committee</a:t>
                </a:r>
              </a:p>
            </p:txBody>
          </p:sp>
        </p:grpSp>
        <p:cxnSp>
          <p:nvCxnSpPr>
            <p:cNvPr id="56" name="Straight Arrow Connector 55">
              <a:extLst>
                <a:ext uri="{FF2B5EF4-FFF2-40B4-BE49-F238E27FC236}">
                  <a16:creationId xmlns:a16="http://schemas.microsoft.com/office/drawing/2014/main" id="{2174708F-AD01-5DCE-BF88-BAC90FA84EF7}"/>
                </a:ext>
              </a:extLst>
            </p:cNvPr>
            <p:cNvCxnSpPr>
              <a:cxnSpLocks/>
            </p:cNvCxnSpPr>
            <p:nvPr/>
          </p:nvCxnSpPr>
          <p:spPr>
            <a:xfrm>
              <a:off x="6861089" y="1809482"/>
              <a:ext cx="3455" cy="231570"/>
            </a:xfrm>
            <a:prstGeom prst="straightConnector1">
              <a:avLst/>
            </a:prstGeom>
            <a:noFill/>
            <a:ln w="25400" cap="flat" cmpd="sng" algn="ctr">
              <a:solidFill>
                <a:srgbClr val="9BBB59"/>
              </a:solidFill>
              <a:prstDash val="solid"/>
              <a:tailEnd type="triangle"/>
            </a:ln>
            <a:effectLst>
              <a:outerShdw blurRad="40000" dist="20000" dir="5400000" rotWithShape="0">
                <a:srgbClr val="000000">
                  <a:alpha val="38000"/>
                </a:srgbClr>
              </a:outerShdw>
            </a:effectLst>
          </p:spPr>
        </p:cxnSp>
        <p:cxnSp>
          <p:nvCxnSpPr>
            <p:cNvPr id="58" name="Straight Arrow Connector 57">
              <a:extLst>
                <a:ext uri="{FF2B5EF4-FFF2-40B4-BE49-F238E27FC236}">
                  <a16:creationId xmlns:a16="http://schemas.microsoft.com/office/drawing/2014/main" id="{D0E59BC3-B2AE-6CBD-8E61-BCC927A7CFAA}"/>
                </a:ext>
              </a:extLst>
            </p:cNvPr>
            <p:cNvCxnSpPr>
              <a:cxnSpLocks/>
            </p:cNvCxnSpPr>
            <p:nvPr/>
          </p:nvCxnSpPr>
          <p:spPr>
            <a:xfrm>
              <a:off x="8900906" y="1794925"/>
              <a:ext cx="3455" cy="231570"/>
            </a:xfrm>
            <a:prstGeom prst="straightConnector1">
              <a:avLst/>
            </a:prstGeom>
            <a:noFill/>
            <a:ln w="25400" cap="flat" cmpd="sng" algn="ctr">
              <a:solidFill>
                <a:srgbClr val="9BBB59"/>
              </a:solidFill>
              <a:prstDash val="solid"/>
              <a:tailEnd type="triangle"/>
            </a:ln>
            <a:effectLst>
              <a:outerShdw blurRad="40000" dist="20000" dir="5400000" rotWithShape="0">
                <a:srgbClr val="000000">
                  <a:alpha val="38000"/>
                </a:srgbClr>
              </a:outerShdw>
            </a:effectLst>
          </p:spPr>
        </p:cxnSp>
      </p:grpSp>
      <p:sp>
        <p:nvSpPr>
          <p:cNvPr id="68" name="TextBox 67">
            <a:extLst>
              <a:ext uri="{FF2B5EF4-FFF2-40B4-BE49-F238E27FC236}">
                <a16:creationId xmlns:a16="http://schemas.microsoft.com/office/drawing/2014/main" id="{C036540F-B27F-7197-D85F-93300F4F1C69}"/>
              </a:ext>
            </a:extLst>
          </p:cNvPr>
          <p:cNvSpPr txBox="1"/>
          <p:nvPr/>
        </p:nvSpPr>
        <p:spPr>
          <a:xfrm>
            <a:off x="8437498" y="3454820"/>
            <a:ext cx="1864310" cy="276999"/>
          </a:xfrm>
          <a:prstGeom prst="rect">
            <a:avLst/>
          </a:prstGeom>
          <a:solidFill>
            <a:srgbClr val="9BBB59">
              <a:lumMod val="40000"/>
              <a:lumOff val="60000"/>
            </a:srgb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NHS Blood and Transplant</a:t>
            </a:r>
          </a:p>
        </p:txBody>
      </p:sp>
      <p:sp>
        <p:nvSpPr>
          <p:cNvPr id="60" name="TextBox 59">
            <a:extLst>
              <a:ext uri="{FF2B5EF4-FFF2-40B4-BE49-F238E27FC236}">
                <a16:creationId xmlns:a16="http://schemas.microsoft.com/office/drawing/2014/main" id="{F64E5B81-0692-70E2-C779-E74AC456A312}"/>
              </a:ext>
            </a:extLst>
          </p:cNvPr>
          <p:cNvSpPr txBox="1"/>
          <p:nvPr/>
        </p:nvSpPr>
        <p:spPr>
          <a:xfrm>
            <a:off x="4195372" y="2972794"/>
            <a:ext cx="2068818" cy="338554"/>
          </a:xfrm>
          <a:prstGeom prst="rect">
            <a:avLst/>
          </a:prstGeom>
          <a:solidFill>
            <a:srgbClr val="9BBB59">
              <a:lumMod val="40000"/>
              <a:lumOff val="60000"/>
            </a:srgb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prstClr val="black"/>
                </a:solidFill>
                <a:effectLst/>
                <a:uLnTx/>
                <a:uFillTx/>
              </a:rPr>
              <a:t>Board of Directors</a:t>
            </a:r>
          </a:p>
        </p:txBody>
      </p:sp>
      <p:sp>
        <p:nvSpPr>
          <p:cNvPr id="61" name="TextBox 60">
            <a:extLst>
              <a:ext uri="{FF2B5EF4-FFF2-40B4-BE49-F238E27FC236}">
                <a16:creationId xmlns:a16="http://schemas.microsoft.com/office/drawing/2014/main" id="{4BD1ACB5-0A5C-4389-38B6-C85B65DB6CB5}"/>
              </a:ext>
            </a:extLst>
          </p:cNvPr>
          <p:cNvSpPr txBox="1"/>
          <p:nvPr/>
        </p:nvSpPr>
        <p:spPr>
          <a:xfrm>
            <a:off x="4495291" y="3462554"/>
            <a:ext cx="1768899" cy="769441"/>
          </a:xfrm>
          <a:prstGeom prst="rect">
            <a:avLst/>
          </a:prstGeom>
          <a:solidFill>
            <a:srgbClr val="1F497D">
              <a:lumMod val="20000"/>
              <a:lumOff val="80000"/>
            </a:srgb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Quality and Patient</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Safety Committee</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800" b="0" i="0" u="none" strike="noStrike" kern="0" cap="none" spc="0" normalizeH="0" baseline="0" noProof="0" dirty="0">
              <a:ln>
                <a:noFill/>
              </a:ln>
              <a:solidFill>
                <a:prstClr val="black"/>
              </a:solidFill>
              <a:effectLst/>
              <a:uLnTx/>
              <a:uFillTx/>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prstClr val="black"/>
                </a:solidFill>
                <a:effectLst/>
                <a:uLnTx/>
                <a:uFillTx/>
              </a:rPr>
              <a:t>Assurance Committee</a:t>
            </a:r>
          </a:p>
        </p:txBody>
      </p:sp>
      <p:cxnSp>
        <p:nvCxnSpPr>
          <p:cNvPr id="70" name="Straight Arrow Connector 69">
            <a:extLst>
              <a:ext uri="{FF2B5EF4-FFF2-40B4-BE49-F238E27FC236}">
                <a16:creationId xmlns:a16="http://schemas.microsoft.com/office/drawing/2014/main" id="{4977E6B4-F329-15B2-3C7C-4464945C50C5}"/>
              </a:ext>
            </a:extLst>
          </p:cNvPr>
          <p:cNvCxnSpPr>
            <a:cxnSpLocks/>
            <a:stCxn id="68" idx="1"/>
            <a:endCxn id="60" idx="3"/>
          </p:cNvCxnSpPr>
          <p:nvPr/>
        </p:nvCxnSpPr>
        <p:spPr>
          <a:xfrm rot="10800000">
            <a:off x="6264190" y="3142072"/>
            <a:ext cx="2173308" cy="451249"/>
          </a:xfrm>
          <a:prstGeom prst="bentConnector3">
            <a:avLst>
              <a:gd name="adj1" fmla="val 50000"/>
            </a:avLst>
          </a:prstGeom>
          <a:ln>
            <a:tailEnd type="triangle"/>
          </a:ln>
        </p:spPr>
        <p:style>
          <a:lnRef idx="2">
            <a:schemeClr val="accent3"/>
          </a:lnRef>
          <a:fillRef idx="0">
            <a:schemeClr val="accent3"/>
          </a:fillRef>
          <a:effectRef idx="1">
            <a:schemeClr val="accent3"/>
          </a:effectRef>
          <a:fontRef idx="minor">
            <a:schemeClr val="tx1"/>
          </a:fontRef>
        </p:style>
      </p:cxnSp>
      <p:grpSp>
        <p:nvGrpSpPr>
          <p:cNvPr id="90" name="Group 89">
            <a:extLst>
              <a:ext uri="{FF2B5EF4-FFF2-40B4-BE49-F238E27FC236}">
                <a16:creationId xmlns:a16="http://schemas.microsoft.com/office/drawing/2014/main" id="{04FDAD34-0CDA-328C-1F63-0FB4AA90DCFC}"/>
              </a:ext>
            </a:extLst>
          </p:cNvPr>
          <p:cNvGrpSpPr/>
          <p:nvPr/>
        </p:nvGrpSpPr>
        <p:grpSpPr>
          <a:xfrm>
            <a:off x="207898" y="845293"/>
            <a:ext cx="8990741" cy="2090705"/>
            <a:chOff x="-26047" y="2746687"/>
            <a:chExt cx="8990741" cy="2090705"/>
          </a:xfrm>
        </p:grpSpPr>
        <p:grpSp>
          <p:nvGrpSpPr>
            <p:cNvPr id="93" name="Group 92">
              <a:extLst>
                <a:ext uri="{FF2B5EF4-FFF2-40B4-BE49-F238E27FC236}">
                  <a16:creationId xmlns:a16="http://schemas.microsoft.com/office/drawing/2014/main" id="{545DACB8-32E9-A89B-D184-FB79D9E3E968}"/>
                </a:ext>
              </a:extLst>
            </p:cNvPr>
            <p:cNvGrpSpPr/>
            <p:nvPr/>
          </p:nvGrpSpPr>
          <p:grpSpPr>
            <a:xfrm>
              <a:off x="-26047" y="2765272"/>
              <a:ext cx="2189708" cy="1752926"/>
              <a:chOff x="11687" y="3212387"/>
              <a:chExt cx="2189708" cy="1752926"/>
            </a:xfrm>
          </p:grpSpPr>
          <p:sp>
            <p:nvSpPr>
              <p:cNvPr id="108" name="TextBox 107">
                <a:extLst>
                  <a:ext uri="{FF2B5EF4-FFF2-40B4-BE49-F238E27FC236}">
                    <a16:creationId xmlns:a16="http://schemas.microsoft.com/office/drawing/2014/main" id="{47729BCF-BE91-1538-0FD5-5381C0E5ABB0}"/>
                  </a:ext>
                </a:extLst>
              </p:cNvPr>
              <p:cNvSpPr txBox="1"/>
              <p:nvPr/>
            </p:nvSpPr>
            <p:spPr>
              <a:xfrm>
                <a:off x="95155" y="3212387"/>
                <a:ext cx="2068817" cy="276999"/>
              </a:xfrm>
              <a:prstGeom prst="rect">
                <a:avLst/>
              </a:prstGeom>
              <a:solidFill>
                <a:schemeClr val="accent4">
                  <a:lumMod val="40000"/>
                  <a:lumOff val="60000"/>
                </a:scheme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ICB Quality Committee</a:t>
                </a:r>
              </a:p>
            </p:txBody>
          </p:sp>
          <p:sp>
            <p:nvSpPr>
              <p:cNvPr id="109" name="TextBox 108">
                <a:extLst>
                  <a:ext uri="{FF2B5EF4-FFF2-40B4-BE49-F238E27FC236}">
                    <a16:creationId xmlns:a16="http://schemas.microsoft.com/office/drawing/2014/main" id="{3707EC77-3AE8-A773-33D9-74E6283CC96B}"/>
                  </a:ext>
                </a:extLst>
              </p:cNvPr>
              <p:cNvSpPr txBox="1"/>
              <p:nvPr/>
            </p:nvSpPr>
            <p:spPr>
              <a:xfrm>
                <a:off x="11687" y="3487985"/>
                <a:ext cx="2189708" cy="1477328"/>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rPr>
                  <a:t>Scrutinise the robustness of, and gain and provide assurance to the ICB, that there is an effective system of quality governance and internal control that supports it to effectively deliver its strategic objectives and provide sustainable, high-quality care </a:t>
                </a:r>
              </a:p>
              <a:p>
                <a:pPr marL="0" marR="0" lvl="0" indent="0" defTabSz="4572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rPr>
                  <a:t>ESNEFT Member: Chief Nurse</a:t>
                </a:r>
              </a:p>
            </p:txBody>
          </p:sp>
        </p:grpSp>
        <p:grpSp>
          <p:nvGrpSpPr>
            <p:cNvPr id="94" name="Group 93">
              <a:extLst>
                <a:ext uri="{FF2B5EF4-FFF2-40B4-BE49-F238E27FC236}">
                  <a16:creationId xmlns:a16="http://schemas.microsoft.com/office/drawing/2014/main" id="{CC7F4D49-0306-A38A-9D23-9F7379344701}"/>
                </a:ext>
              </a:extLst>
            </p:cNvPr>
            <p:cNvGrpSpPr/>
            <p:nvPr/>
          </p:nvGrpSpPr>
          <p:grpSpPr>
            <a:xfrm>
              <a:off x="6854398" y="2746687"/>
              <a:ext cx="2110296" cy="2090705"/>
              <a:chOff x="1697046" y="4784534"/>
              <a:chExt cx="2110296" cy="2090705"/>
            </a:xfrm>
          </p:grpSpPr>
          <p:sp>
            <p:nvSpPr>
              <p:cNvPr id="106" name="TextBox 105">
                <a:extLst>
                  <a:ext uri="{FF2B5EF4-FFF2-40B4-BE49-F238E27FC236}">
                    <a16:creationId xmlns:a16="http://schemas.microsoft.com/office/drawing/2014/main" id="{8ADA9CA6-C54A-F65A-0B24-12E792F01EC8}"/>
                  </a:ext>
                </a:extLst>
              </p:cNvPr>
              <p:cNvSpPr txBox="1"/>
              <p:nvPr/>
            </p:nvSpPr>
            <p:spPr>
              <a:xfrm>
                <a:off x="1738525" y="4784534"/>
                <a:ext cx="2068817" cy="461665"/>
              </a:xfrm>
              <a:prstGeom prst="rect">
                <a:avLst/>
              </a:prstGeom>
              <a:solidFill>
                <a:schemeClr val="accent4">
                  <a:lumMod val="40000"/>
                  <a:lumOff val="60000"/>
                </a:scheme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ICB People and Communities Committee</a:t>
                </a:r>
              </a:p>
            </p:txBody>
          </p:sp>
          <p:sp>
            <p:nvSpPr>
              <p:cNvPr id="107" name="TextBox 106">
                <a:extLst>
                  <a:ext uri="{FF2B5EF4-FFF2-40B4-BE49-F238E27FC236}">
                    <a16:creationId xmlns:a16="http://schemas.microsoft.com/office/drawing/2014/main" id="{BD4BAAD2-AE2D-E432-9989-52A6BECD9075}"/>
                  </a:ext>
                </a:extLst>
              </p:cNvPr>
              <p:cNvSpPr txBox="1"/>
              <p:nvPr/>
            </p:nvSpPr>
            <p:spPr>
              <a:xfrm>
                <a:off x="1697046" y="5244023"/>
                <a:ext cx="2069788" cy="1631216"/>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rPr>
                  <a:t>Work in partnership to support the health and care systems to work effectively with their communities and ensure that people are involved in decisions about health and care services, supporting the Triple Aim duty’ for health and care</a:t>
                </a:r>
              </a:p>
              <a:p>
                <a:pPr marL="0" marR="0" lvl="0" indent="0" defTabSz="4572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rPr>
                  <a:t>ESNEFT Member: Head of Patient Experience</a:t>
                </a:r>
                <a:endParaRPr kumimoji="0" lang="en-GB" sz="1000" b="0" i="0" u="none" strike="noStrike" kern="0" cap="none" spc="0" normalizeH="0" baseline="0" noProof="0" dirty="0">
                  <a:ln>
                    <a:noFill/>
                  </a:ln>
                  <a:solidFill>
                    <a:srgbClr val="FF0000"/>
                  </a:solidFill>
                  <a:effectLst/>
                  <a:uLnTx/>
                  <a:uFillTx/>
                </a:endParaRPr>
              </a:p>
            </p:txBody>
          </p:sp>
        </p:grpSp>
        <p:grpSp>
          <p:nvGrpSpPr>
            <p:cNvPr id="95" name="Group 94">
              <a:extLst>
                <a:ext uri="{FF2B5EF4-FFF2-40B4-BE49-F238E27FC236}">
                  <a16:creationId xmlns:a16="http://schemas.microsoft.com/office/drawing/2014/main" id="{D3028202-6400-4B20-9828-8305A2EA8E4A}"/>
                </a:ext>
              </a:extLst>
            </p:cNvPr>
            <p:cNvGrpSpPr/>
            <p:nvPr/>
          </p:nvGrpSpPr>
          <p:grpSpPr>
            <a:xfrm>
              <a:off x="4512384" y="2752762"/>
              <a:ext cx="2119212" cy="1941652"/>
              <a:chOff x="3928233" y="4823926"/>
              <a:chExt cx="2119212" cy="1941652"/>
            </a:xfrm>
          </p:grpSpPr>
          <p:sp>
            <p:nvSpPr>
              <p:cNvPr id="104" name="TextBox 103">
                <a:extLst>
                  <a:ext uri="{FF2B5EF4-FFF2-40B4-BE49-F238E27FC236}">
                    <a16:creationId xmlns:a16="http://schemas.microsoft.com/office/drawing/2014/main" id="{3A5DCE8D-2077-81F0-8E98-3983D493637E}"/>
                  </a:ext>
                </a:extLst>
              </p:cNvPr>
              <p:cNvSpPr txBox="1"/>
              <p:nvPr/>
            </p:nvSpPr>
            <p:spPr>
              <a:xfrm>
                <a:off x="3978628" y="4823926"/>
                <a:ext cx="2068817" cy="276999"/>
              </a:xfrm>
              <a:prstGeom prst="rect">
                <a:avLst/>
              </a:prstGeom>
              <a:solidFill>
                <a:schemeClr val="accent4">
                  <a:lumMod val="40000"/>
                  <a:lumOff val="60000"/>
                </a:scheme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ICB Estates Committee</a:t>
                </a:r>
              </a:p>
            </p:txBody>
          </p:sp>
          <p:sp>
            <p:nvSpPr>
              <p:cNvPr id="105" name="TextBox 104">
                <a:extLst>
                  <a:ext uri="{FF2B5EF4-FFF2-40B4-BE49-F238E27FC236}">
                    <a16:creationId xmlns:a16="http://schemas.microsoft.com/office/drawing/2014/main" id="{25545AA7-9480-8451-9CAA-69AC6A6D9233}"/>
                  </a:ext>
                </a:extLst>
              </p:cNvPr>
              <p:cNvSpPr txBox="1"/>
              <p:nvPr/>
            </p:nvSpPr>
            <p:spPr>
              <a:xfrm>
                <a:off x="3928233" y="5134362"/>
                <a:ext cx="2069788" cy="1631216"/>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rPr>
                  <a:t>To provide a safe, functionally suitable, and digitally enabled, sustainable, efficient, and integrated estate that allows for the accessible delivery of the right care, in the right place allowing better patient outcomes</a:t>
                </a:r>
              </a:p>
              <a:p>
                <a:pPr marL="0" marR="0" lvl="0" indent="0" defTabSz="4572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rPr>
                  <a:t>ESNEFT Member: Director of Estates and Facilities</a:t>
                </a:r>
                <a:endParaRPr kumimoji="0" lang="en-GB" sz="1000" b="0" i="0" u="none" strike="noStrike" kern="0" cap="none" spc="0" normalizeH="0" baseline="0" noProof="0" dirty="0">
                  <a:ln>
                    <a:noFill/>
                  </a:ln>
                  <a:solidFill>
                    <a:srgbClr val="FF0000"/>
                  </a:solidFill>
                  <a:effectLst/>
                  <a:uLnTx/>
                  <a:uFillTx/>
                </a:endParaRPr>
              </a:p>
            </p:txBody>
          </p:sp>
        </p:grpSp>
        <p:grpSp>
          <p:nvGrpSpPr>
            <p:cNvPr id="97" name="Group 96">
              <a:extLst>
                <a:ext uri="{FF2B5EF4-FFF2-40B4-BE49-F238E27FC236}">
                  <a16:creationId xmlns:a16="http://schemas.microsoft.com/office/drawing/2014/main" id="{ED02C019-C36C-6492-C113-5F31F1AC4C92}"/>
                </a:ext>
              </a:extLst>
            </p:cNvPr>
            <p:cNvGrpSpPr/>
            <p:nvPr/>
          </p:nvGrpSpPr>
          <p:grpSpPr>
            <a:xfrm>
              <a:off x="2135762" y="2746687"/>
              <a:ext cx="2359595" cy="1642246"/>
              <a:chOff x="6118912" y="4823926"/>
              <a:chExt cx="2359595" cy="1642246"/>
            </a:xfrm>
          </p:grpSpPr>
          <p:sp>
            <p:nvSpPr>
              <p:cNvPr id="102" name="TextBox 101">
                <a:extLst>
                  <a:ext uri="{FF2B5EF4-FFF2-40B4-BE49-F238E27FC236}">
                    <a16:creationId xmlns:a16="http://schemas.microsoft.com/office/drawing/2014/main" id="{3DC5A11C-F101-52B1-1020-EE0720EB4D57}"/>
                  </a:ext>
                </a:extLst>
              </p:cNvPr>
              <p:cNvSpPr txBox="1"/>
              <p:nvPr/>
            </p:nvSpPr>
            <p:spPr>
              <a:xfrm>
                <a:off x="6175460" y="4823926"/>
                <a:ext cx="2218767" cy="461665"/>
              </a:xfrm>
              <a:prstGeom prst="rect">
                <a:avLst/>
              </a:prstGeom>
              <a:solidFill>
                <a:schemeClr val="accent4">
                  <a:lumMod val="40000"/>
                  <a:lumOff val="60000"/>
                </a:scheme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SNEE Outpatient Improvement Collaborative</a:t>
                </a:r>
              </a:p>
            </p:txBody>
          </p:sp>
          <p:sp>
            <p:nvSpPr>
              <p:cNvPr id="103" name="TextBox 102">
                <a:extLst>
                  <a:ext uri="{FF2B5EF4-FFF2-40B4-BE49-F238E27FC236}">
                    <a16:creationId xmlns:a16="http://schemas.microsoft.com/office/drawing/2014/main" id="{D2D27DF4-E74A-5A14-9F70-AA538AAAA718}"/>
                  </a:ext>
                </a:extLst>
              </p:cNvPr>
              <p:cNvSpPr txBox="1"/>
              <p:nvPr/>
            </p:nvSpPr>
            <p:spPr>
              <a:xfrm>
                <a:off x="6118912" y="5296621"/>
                <a:ext cx="2359595" cy="1169551"/>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rPr>
                  <a:t>Reporting to ICB Strategic Programmes, Elective and Diagnostics Committee</a:t>
                </a:r>
              </a:p>
              <a:p>
                <a:pPr marL="0" marR="0" lvl="0" indent="0" defTabSz="4572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rPr>
                  <a:t>Improve the quality of specialist care that does not require admission to hospital</a:t>
                </a:r>
              </a:p>
              <a:p>
                <a:pPr marL="0" marR="0" lvl="0" indent="0" defTabSz="4572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rPr>
                  <a:t>ESNEFT Member: Deputy Chief Medical Officer </a:t>
                </a:r>
              </a:p>
            </p:txBody>
          </p:sp>
        </p:grpSp>
      </p:grpSp>
      <p:cxnSp>
        <p:nvCxnSpPr>
          <p:cNvPr id="113" name="Straight Arrow Connector 112">
            <a:extLst>
              <a:ext uri="{FF2B5EF4-FFF2-40B4-BE49-F238E27FC236}">
                <a16:creationId xmlns:a16="http://schemas.microsoft.com/office/drawing/2014/main" id="{96E4F1BB-0E5A-F0BD-1199-F74F21EF2540}"/>
              </a:ext>
            </a:extLst>
          </p:cNvPr>
          <p:cNvCxnSpPr>
            <a:cxnSpLocks/>
            <a:stCxn id="61" idx="2"/>
          </p:cNvCxnSpPr>
          <p:nvPr/>
        </p:nvCxnSpPr>
        <p:spPr>
          <a:xfrm>
            <a:off x="5379741" y="4231995"/>
            <a:ext cx="0" cy="343235"/>
          </a:xfrm>
          <a:prstGeom prst="straightConnector1">
            <a:avLst/>
          </a:prstGeom>
          <a:noFill/>
          <a:ln w="25400" cap="flat" cmpd="sng" algn="ctr">
            <a:solidFill>
              <a:srgbClr val="9BBB59"/>
            </a:solidFill>
            <a:prstDash val="solid"/>
            <a:tailEnd type="triangle"/>
          </a:ln>
          <a:effectLst>
            <a:outerShdw blurRad="40000" dist="20000" dir="5400000" rotWithShape="0">
              <a:srgbClr val="000000">
                <a:alpha val="38000"/>
              </a:srgbClr>
            </a:outerShdw>
          </a:effectLst>
        </p:spPr>
      </p:cxnSp>
      <p:sp>
        <p:nvSpPr>
          <p:cNvPr id="5" name="TextBox 4">
            <a:extLst>
              <a:ext uri="{FF2B5EF4-FFF2-40B4-BE49-F238E27FC236}">
                <a16:creationId xmlns:a16="http://schemas.microsoft.com/office/drawing/2014/main" id="{0426F776-5FC5-4726-17C8-83BB5A11D351}"/>
              </a:ext>
            </a:extLst>
          </p:cNvPr>
          <p:cNvSpPr txBox="1"/>
          <p:nvPr/>
        </p:nvSpPr>
        <p:spPr>
          <a:xfrm>
            <a:off x="7582586" y="5451392"/>
            <a:ext cx="1442246" cy="707886"/>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srgbClr val="FF0000"/>
                </a:solidFill>
                <a:effectLst/>
                <a:uLnTx/>
                <a:uFillTx/>
              </a:rPr>
              <a:t>To be replaced by Patient Experience, Co-production and Carers’ Council, date tbc</a:t>
            </a:r>
          </a:p>
        </p:txBody>
      </p:sp>
      <p:sp>
        <p:nvSpPr>
          <p:cNvPr id="12" name="TextBox 11">
            <a:extLst>
              <a:ext uri="{FF2B5EF4-FFF2-40B4-BE49-F238E27FC236}">
                <a16:creationId xmlns:a16="http://schemas.microsoft.com/office/drawing/2014/main" id="{E5AFCF83-E330-7211-FA67-996F0E4EEE3E}"/>
              </a:ext>
            </a:extLst>
          </p:cNvPr>
          <p:cNvSpPr txBox="1"/>
          <p:nvPr/>
        </p:nvSpPr>
        <p:spPr>
          <a:xfrm>
            <a:off x="9669906" y="4819829"/>
            <a:ext cx="1007926" cy="461665"/>
          </a:xfrm>
          <a:prstGeom prst="rect">
            <a:avLst/>
          </a:prstGeom>
          <a:solidFill>
            <a:srgbClr val="1F497D">
              <a:lumMod val="20000"/>
              <a:lumOff val="80000"/>
            </a:srgb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Safeguarding Committee</a:t>
            </a:r>
          </a:p>
        </p:txBody>
      </p:sp>
      <p:cxnSp>
        <p:nvCxnSpPr>
          <p:cNvPr id="15" name="Straight Arrow Connector 14">
            <a:extLst>
              <a:ext uri="{FF2B5EF4-FFF2-40B4-BE49-F238E27FC236}">
                <a16:creationId xmlns:a16="http://schemas.microsoft.com/office/drawing/2014/main" id="{68A38F63-C571-5C09-BB04-CA77F3812AE5}"/>
              </a:ext>
            </a:extLst>
          </p:cNvPr>
          <p:cNvCxnSpPr>
            <a:cxnSpLocks/>
          </p:cNvCxnSpPr>
          <p:nvPr/>
        </p:nvCxnSpPr>
        <p:spPr>
          <a:xfrm>
            <a:off x="10223132" y="4531507"/>
            <a:ext cx="3467" cy="231570"/>
          </a:xfrm>
          <a:prstGeom prst="straightConnector1">
            <a:avLst/>
          </a:prstGeom>
          <a:noFill/>
          <a:ln w="25400" cap="flat" cmpd="sng" algn="ctr">
            <a:solidFill>
              <a:srgbClr val="9BBB59"/>
            </a:solidFill>
            <a:prstDash val="solid"/>
            <a:tailEnd type="triangle"/>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3031197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5B47DA1-D5AE-68DE-6B48-212F1B7F2E89}"/>
              </a:ext>
            </a:extLst>
          </p:cNvPr>
          <p:cNvSpPr txBox="1">
            <a:spLocks/>
          </p:cNvSpPr>
          <p:nvPr/>
        </p:nvSpPr>
        <p:spPr>
          <a:xfrm>
            <a:off x="-3181" y="15501"/>
            <a:ext cx="8229600" cy="1143000"/>
          </a:xfrm>
          <a:prstGeom prst="rect">
            <a:avLst/>
          </a:prstGeom>
        </p:spPr>
        <p:txBody>
          <a:bodyPr anchor="ctr" anchorCtr="0"/>
          <a:lstStyle>
            <a:lvl1pPr algn="l" defTabSz="457200" rtl="0" eaLnBrk="1" latinLnBrk="0" hangingPunct="1">
              <a:spcBef>
                <a:spcPct val="0"/>
              </a:spcBef>
              <a:buNone/>
              <a:defRPr lang="en-US" sz="4000" kern="1200" dirty="0">
                <a:solidFill>
                  <a:srgbClr val="004B88"/>
                </a:solidFill>
                <a:latin typeface="+mn-lt"/>
                <a:ea typeface="+mj-ea"/>
                <a:cs typeface="Frutiger"/>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GB" sz="2800" b="0" i="0" u="none" strike="noStrike" kern="1200" cap="none" spc="0" normalizeH="0" baseline="0" noProof="0" dirty="0">
                <a:ln>
                  <a:noFill/>
                </a:ln>
                <a:solidFill>
                  <a:srgbClr val="004B88"/>
                </a:solidFill>
                <a:effectLst/>
                <a:uLnTx/>
                <a:uFillTx/>
                <a:latin typeface="Calibri"/>
                <a:ea typeface="+mj-ea"/>
              </a:rPr>
              <a:t>Digital Transformation / EPR Governance </a:t>
            </a:r>
          </a:p>
        </p:txBody>
      </p:sp>
      <p:sp>
        <p:nvSpPr>
          <p:cNvPr id="38" name="TextBox 37">
            <a:extLst>
              <a:ext uri="{FF2B5EF4-FFF2-40B4-BE49-F238E27FC236}">
                <a16:creationId xmlns:a16="http://schemas.microsoft.com/office/drawing/2014/main" id="{5543AD52-301B-1F24-8385-89A78C23A969}"/>
              </a:ext>
            </a:extLst>
          </p:cNvPr>
          <p:cNvSpPr txBox="1"/>
          <p:nvPr/>
        </p:nvSpPr>
        <p:spPr>
          <a:xfrm>
            <a:off x="4927373" y="6018493"/>
            <a:ext cx="879231" cy="646331"/>
          </a:xfrm>
          <a:prstGeom prst="rect">
            <a:avLst/>
          </a:prstGeom>
          <a:solidFill>
            <a:srgbClr val="F79646">
              <a:lumMod val="20000"/>
              <a:lumOff val="80000"/>
            </a:srgb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Working Groups </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(Multiple)</a:t>
            </a:r>
          </a:p>
        </p:txBody>
      </p:sp>
      <p:sp>
        <p:nvSpPr>
          <p:cNvPr id="39" name="TextBox 38">
            <a:extLst>
              <a:ext uri="{FF2B5EF4-FFF2-40B4-BE49-F238E27FC236}">
                <a16:creationId xmlns:a16="http://schemas.microsoft.com/office/drawing/2014/main" id="{9A61DB26-AFAA-DA5B-6E49-3A4E9A93186E}"/>
              </a:ext>
            </a:extLst>
          </p:cNvPr>
          <p:cNvSpPr txBox="1"/>
          <p:nvPr/>
        </p:nvSpPr>
        <p:spPr>
          <a:xfrm>
            <a:off x="5539975" y="5149135"/>
            <a:ext cx="2017000" cy="461665"/>
          </a:xfrm>
          <a:prstGeom prst="rect">
            <a:avLst/>
          </a:prstGeom>
          <a:solidFill>
            <a:srgbClr val="F79646">
              <a:lumMod val="20000"/>
              <a:lumOff val="80000"/>
            </a:srgb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Digital Transformation / EPR Steering Group</a:t>
            </a:r>
          </a:p>
        </p:txBody>
      </p:sp>
      <p:sp>
        <p:nvSpPr>
          <p:cNvPr id="40" name="TextBox 39">
            <a:extLst>
              <a:ext uri="{FF2B5EF4-FFF2-40B4-BE49-F238E27FC236}">
                <a16:creationId xmlns:a16="http://schemas.microsoft.com/office/drawing/2014/main" id="{AD310B6E-8AED-0C58-98AB-9E2B962B10CB}"/>
              </a:ext>
            </a:extLst>
          </p:cNvPr>
          <p:cNvSpPr txBox="1"/>
          <p:nvPr/>
        </p:nvSpPr>
        <p:spPr>
          <a:xfrm>
            <a:off x="4594267" y="3956611"/>
            <a:ext cx="2209734" cy="461665"/>
          </a:xfrm>
          <a:prstGeom prst="rect">
            <a:avLst/>
          </a:prstGeom>
          <a:solidFill>
            <a:srgbClr val="F79646">
              <a:lumMod val="60000"/>
              <a:lumOff val="40000"/>
            </a:srgb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Digital Transformation / EPR Programme Board</a:t>
            </a:r>
          </a:p>
        </p:txBody>
      </p:sp>
      <p:sp>
        <p:nvSpPr>
          <p:cNvPr id="41" name="TextBox 40">
            <a:extLst>
              <a:ext uri="{FF2B5EF4-FFF2-40B4-BE49-F238E27FC236}">
                <a16:creationId xmlns:a16="http://schemas.microsoft.com/office/drawing/2014/main" id="{80492E1E-202E-05F0-F57B-0FADDDECB813}"/>
              </a:ext>
            </a:extLst>
          </p:cNvPr>
          <p:cNvSpPr txBox="1"/>
          <p:nvPr/>
        </p:nvSpPr>
        <p:spPr>
          <a:xfrm>
            <a:off x="6589235" y="3198167"/>
            <a:ext cx="2017000" cy="461665"/>
          </a:xfrm>
          <a:prstGeom prst="rect">
            <a:avLst/>
          </a:prstGeom>
          <a:solidFill>
            <a:srgbClr val="1F497D">
              <a:lumMod val="20000"/>
              <a:lumOff val="80000"/>
            </a:srgb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Quality and Patient Safety Committee (QPS)</a:t>
            </a:r>
          </a:p>
        </p:txBody>
      </p:sp>
      <p:sp>
        <p:nvSpPr>
          <p:cNvPr id="42" name="TextBox 41">
            <a:extLst>
              <a:ext uri="{FF2B5EF4-FFF2-40B4-BE49-F238E27FC236}">
                <a16:creationId xmlns:a16="http://schemas.microsoft.com/office/drawing/2014/main" id="{0DC640B8-D5B7-D0D8-9921-423219D54046}"/>
              </a:ext>
            </a:extLst>
          </p:cNvPr>
          <p:cNvSpPr txBox="1"/>
          <p:nvPr/>
        </p:nvSpPr>
        <p:spPr>
          <a:xfrm>
            <a:off x="2579009" y="3198167"/>
            <a:ext cx="2017000" cy="461665"/>
          </a:xfrm>
          <a:prstGeom prst="rect">
            <a:avLst/>
          </a:prstGeom>
          <a:solidFill>
            <a:srgbClr val="1F497D">
              <a:lumMod val="20000"/>
              <a:lumOff val="80000"/>
            </a:srgb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a:ln>
                  <a:noFill/>
                </a:ln>
                <a:solidFill>
                  <a:prstClr val="black"/>
                </a:solidFill>
                <a:effectLst/>
                <a:uLnTx/>
                <a:uFillTx/>
              </a:rPr>
              <a:t>Executive Management Committee (EMC)</a:t>
            </a:r>
            <a:endParaRPr kumimoji="0" lang="en-GB" sz="1200" b="0" i="0" u="none" strike="noStrike" kern="0" cap="none" spc="0" normalizeH="0" baseline="0" noProof="0" dirty="0">
              <a:ln>
                <a:noFill/>
              </a:ln>
              <a:solidFill>
                <a:prstClr val="black"/>
              </a:solidFill>
              <a:effectLst/>
              <a:uLnTx/>
              <a:uFillTx/>
            </a:endParaRPr>
          </a:p>
        </p:txBody>
      </p:sp>
      <p:sp>
        <p:nvSpPr>
          <p:cNvPr id="43" name="TextBox 42">
            <a:extLst>
              <a:ext uri="{FF2B5EF4-FFF2-40B4-BE49-F238E27FC236}">
                <a16:creationId xmlns:a16="http://schemas.microsoft.com/office/drawing/2014/main" id="{E9FE5766-6E39-95A7-9239-FE094743D0D2}"/>
              </a:ext>
            </a:extLst>
          </p:cNvPr>
          <p:cNvSpPr txBox="1"/>
          <p:nvPr/>
        </p:nvSpPr>
        <p:spPr>
          <a:xfrm>
            <a:off x="4826652" y="2030517"/>
            <a:ext cx="1345127" cy="276999"/>
          </a:xfrm>
          <a:prstGeom prst="rect">
            <a:avLst/>
          </a:prstGeom>
          <a:solidFill>
            <a:srgbClr val="9BBB59">
              <a:lumMod val="40000"/>
              <a:lumOff val="60000"/>
            </a:srgb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rPr>
              <a:t>Trust Board</a:t>
            </a:r>
          </a:p>
        </p:txBody>
      </p:sp>
      <p:sp>
        <p:nvSpPr>
          <p:cNvPr id="44" name="TextBox 43">
            <a:extLst>
              <a:ext uri="{FF2B5EF4-FFF2-40B4-BE49-F238E27FC236}">
                <a16:creationId xmlns:a16="http://schemas.microsoft.com/office/drawing/2014/main" id="{87550BE3-5D72-E546-F894-6F633BEECC5C}"/>
              </a:ext>
            </a:extLst>
          </p:cNvPr>
          <p:cNvSpPr txBox="1"/>
          <p:nvPr/>
        </p:nvSpPr>
        <p:spPr>
          <a:xfrm>
            <a:off x="1855792" y="1363676"/>
            <a:ext cx="2068818" cy="461665"/>
          </a:xfrm>
          <a:prstGeom prst="rect">
            <a:avLst/>
          </a:prstGeom>
          <a:solidFill>
            <a:schemeClr val="accent4">
              <a:lumMod val="40000"/>
              <a:lumOff val="60000"/>
            </a:schemeClr>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nb-NO" sz="1200" b="0" i="0" u="none" strike="noStrike" kern="0" cap="none" spc="0" normalizeH="0" baseline="0" noProof="0" dirty="0">
                <a:ln>
                  <a:noFill/>
                </a:ln>
                <a:solidFill>
                  <a:prstClr val="black"/>
                </a:solidFill>
                <a:effectLst/>
                <a:uLnTx/>
                <a:uFillTx/>
              </a:rPr>
              <a:t>External Stakeholders:</a:t>
            </a:r>
            <a:br>
              <a:rPr kumimoji="0" lang="nb-NO" sz="1200" b="0" i="0" u="none" strike="noStrike" kern="0" cap="none" spc="0" normalizeH="0" baseline="0" noProof="0" dirty="0">
                <a:ln>
                  <a:noFill/>
                </a:ln>
                <a:solidFill>
                  <a:prstClr val="black"/>
                </a:solidFill>
                <a:effectLst/>
                <a:uLnTx/>
                <a:uFillTx/>
              </a:rPr>
            </a:br>
            <a:r>
              <a:rPr kumimoji="0" lang="nb-NO" sz="1200" b="0" i="0" u="none" strike="noStrike" kern="0" cap="none" spc="0" normalizeH="0" baseline="0" noProof="0" dirty="0">
                <a:ln>
                  <a:noFill/>
                </a:ln>
                <a:solidFill>
                  <a:prstClr val="black"/>
                </a:solidFill>
                <a:effectLst/>
                <a:uLnTx/>
                <a:uFillTx/>
              </a:rPr>
              <a:t>NHSE, ICB, etc.</a:t>
            </a:r>
          </a:p>
        </p:txBody>
      </p:sp>
      <p:cxnSp>
        <p:nvCxnSpPr>
          <p:cNvPr id="45" name="Elbow Connector 16">
            <a:extLst>
              <a:ext uri="{FF2B5EF4-FFF2-40B4-BE49-F238E27FC236}">
                <a16:creationId xmlns:a16="http://schemas.microsoft.com/office/drawing/2014/main" id="{9FEF8237-5EAD-92BF-AA00-628EEA3542EF}"/>
              </a:ext>
            </a:extLst>
          </p:cNvPr>
          <p:cNvCxnSpPr>
            <a:cxnSpLocks/>
            <a:stCxn id="43" idx="1"/>
            <a:endCxn id="44" idx="2"/>
          </p:cNvCxnSpPr>
          <p:nvPr/>
        </p:nvCxnSpPr>
        <p:spPr>
          <a:xfrm rot="10800000">
            <a:off x="2890202" y="1825341"/>
            <a:ext cx="1936451" cy="343676"/>
          </a:xfrm>
          <a:prstGeom prst="bentConnector2">
            <a:avLst/>
          </a:prstGeom>
          <a:noFill/>
          <a:ln w="25400" cap="flat" cmpd="sng" algn="ctr">
            <a:solidFill>
              <a:srgbClr val="9BBB59"/>
            </a:solidFill>
            <a:prstDash val="solid"/>
            <a:tailEnd type="triangle"/>
          </a:ln>
          <a:effectLst>
            <a:outerShdw blurRad="40000" dist="20000" dir="5400000" rotWithShape="0">
              <a:srgbClr val="000000">
                <a:alpha val="38000"/>
              </a:srgbClr>
            </a:outerShdw>
          </a:effectLst>
        </p:spPr>
      </p:cxnSp>
      <p:sp>
        <p:nvSpPr>
          <p:cNvPr id="49" name="Rectangle 48">
            <a:extLst>
              <a:ext uri="{FF2B5EF4-FFF2-40B4-BE49-F238E27FC236}">
                <a16:creationId xmlns:a16="http://schemas.microsoft.com/office/drawing/2014/main" id="{0057FF58-47B6-C098-9A77-88A0B115F0FC}"/>
              </a:ext>
            </a:extLst>
          </p:cNvPr>
          <p:cNvSpPr/>
          <p:nvPr/>
        </p:nvSpPr>
        <p:spPr>
          <a:xfrm>
            <a:off x="2938983" y="1929187"/>
            <a:ext cx="1278827" cy="246221"/>
          </a:xfrm>
          <a:prstGeom prst="rect">
            <a:avLst/>
          </a:prstGeom>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00" b="0" i="1" u="none" strike="noStrike" kern="0" cap="none" spc="0" normalizeH="0" baseline="0" noProof="0" dirty="0">
                <a:ln>
                  <a:noFill/>
                </a:ln>
                <a:solidFill>
                  <a:prstClr val="black"/>
                </a:solidFill>
                <a:effectLst/>
                <a:uLnTx/>
                <a:uFillTx/>
              </a:rPr>
              <a:t>Assurance reporting</a:t>
            </a:r>
          </a:p>
        </p:txBody>
      </p:sp>
      <p:cxnSp>
        <p:nvCxnSpPr>
          <p:cNvPr id="50" name="Elbow Connector 19">
            <a:extLst>
              <a:ext uri="{FF2B5EF4-FFF2-40B4-BE49-F238E27FC236}">
                <a16:creationId xmlns:a16="http://schemas.microsoft.com/office/drawing/2014/main" id="{1C0B3364-5DC6-90A0-B3D1-F529A8567325}"/>
              </a:ext>
            </a:extLst>
          </p:cNvPr>
          <p:cNvCxnSpPr>
            <a:cxnSpLocks/>
            <a:stCxn id="41" idx="2"/>
            <a:endCxn id="40" idx="3"/>
          </p:cNvCxnSpPr>
          <p:nvPr/>
        </p:nvCxnSpPr>
        <p:spPr>
          <a:xfrm rot="5400000">
            <a:off x="6937062" y="3526771"/>
            <a:ext cx="527612" cy="793734"/>
          </a:xfrm>
          <a:prstGeom prst="bentConnector2">
            <a:avLst/>
          </a:prstGeom>
          <a:noFill/>
          <a:ln w="25400" cap="flat" cmpd="sng" algn="ctr">
            <a:solidFill>
              <a:srgbClr val="4F81BD"/>
            </a:solidFill>
            <a:prstDash val="solid"/>
            <a:tailEnd type="triangle"/>
          </a:ln>
          <a:effectLst>
            <a:outerShdw blurRad="40000" dist="20000" dir="5400000" rotWithShape="0">
              <a:srgbClr val="000000">
                <a:alpha val="38000"/>
              </a:srgbClr>
            </a:outerShdw>
          </a:effectLst>
        </p:spPr>
      </p:cxnSp>
      <p:cxnSp>
        <p:nvCxnSpPr>
          <p:cNvPr id="54" name="Elbow Connector 15">
            <a:extLst>
              <a:ext uri="{FF2B5EF4-FFF2-40B4-BE49-F238E27FC236}">
                <a16:creationId xmlns:a16="http://schemas.microsoft.com/office/drawing/2014/main" id="{68829DE7-8B47-DA11-C2A7-78F6137327BC}"/>
              </a:ext>
            </a:extLst>
          </p:cNvPr>
          <p:cNvCxnSpPr>
            <a:cxnSpLocks/>
            <a:stCxn id="42" idx="2"/>
            <a:endCxn id="40" idx="1"/>
          </p:cNvCxnSpPr>
          <p:nvPr/>
        </p:nvCxnSpPr>
        <p:spPr>
          <a:xfrm rot="16200000" flipH="1">
            <a:off x="3827082" y="3420259"/>
            <a:ext cx="527612" cy="1006758"/>
          </a:xfrm>
          <a:prstGeom prst="bentConnector2">
            <a:avLst/>
          </a:prstGeom>
          <a:noFill/>
          <a:ln w="25400" cap="flat" cmpd="sng" algn="ctr">
            <a:solidFill>
              <a:srgbClr val="4F81BD"/>
            </a:solidFill>
            <a:prstDash val="solid"/>
            <a:tailEnd type="triangle"/>
          </a:ln>
          <a:effectLst>
            <a:outerShdw blurRad="40000" dist="20000" dir="5400000" rotWithShape="0">
              <a:srgbClr val="000000">
                <a:alpha val="38000"/>
              </a:srgbClr>
            </a:outerShdw>
          </a:effectLst>
        </p:spPr>
      </p:cxnSp>
      <p:cxnSp>
        <p:nvCxnSpPr>
          <p:cNvPr id="59" name="Straight Arrow Connector 58">
            <a:extLst>
              <a:ext uri="{FF2B5EF4-FFF2-40B4-BE49-F238E27FC236}">
                <a16:creationId xmlns:a16="http://schemas.microsoft.com/office/drawing/2014/main" id="{5B5AB689-E229-8885-2027-9F1EE7034C6B}"/>
              </a:ext>
            </a:extLst>
          </p:cNvPr>
          <p:cNvCxnSpPr>
            <a:cxnSpLocks/>
            <a:stCxn id="42" idx="3"/>
            <a:endCxn id="41" idx="1"/>
          </p:cNvCxnSpPr>
          <p:nvPr/>
        </p:nvCxnSpPr>
        <p:spPr>
          <a:xfrm>
            <a:off x="4596009" y="3429000"/>
            <a:ext cx="1993226" cy="0"/>
          </a:xfrm>
          <a:prstGeom prst="straightConnector1">
            <a:avLst/>
          </a:prstGeom>
          <a:noFill/>
          <a:ln w="25400" cap="flat" cmpd="sng" algn="ctr">
            <a:solidFill>
              <a:srgbClr val="4F81BD"/>
            </a:solidFill>
            <a:prstDash val="sysDot"/>
            <a:headEnd type="triangle"/>
            <a:tailEnd type="triangle"/>
          </a:ln>
          <a:effectLst>
            <a:outerShdw blurRad="40000" dist="20000" dir="5400000" rotWithShape="0">
              <a:srgbClr val="000000">
                <a:alpha val="38000"/>
              </a:srgbClr>
            </a:outerShdw>
          </a:effectLst>
        </p:spPr>
      </p:cxnSp>
      <p:cxnSp>
        <p:nvCxnSpPr>
          <p:cNvPr id="62" name="Elbow Connector 50">
            <a:extLst>
              <a:ext uri="{FF2B5EF4-FFF2-40B4-BE49-F238E27FC236}">
                <a16:creationId xmlns:a16="http://schemas.microsoft.com/office/drawing/2014/main" id="{88C97596-9F60-257C-B47B-881E2E9A25A8}"/>
              </a:ext>
            </a:extLst>
          </p:cNvPr>
          <p:cNvCxnSpPr>
            <a:cxnSpLocks/>
            <a:stCxn id="43" idx="2"/>
            <a:endCxn id="42" idx="0"/>
          </p:cNvCxnSpPr>
          <p:nvPr/>
        </p:nvCxnSpPr>
        <p:spPr>
          <a:xfrm rot="5400000">
            <a:off x="4098038" y="1796988"/>
            <a:ext cx="890651" cy="1911707"/>
          </a:xfrm>
          <a:prstGeom prst="bentConnector3">
            <a:avLst>
              <a:gd name="adj1" fmla="val 50000"/>
            </a:avLst>
          </a:prstGeom>
          <a:noFill/>
          <a:ln w="25400" cap="flat" cmpd="sng" algn="ctr">
            <a:solidFill>
              <a:srgbClr val="4F81BD"/>
            </a:solidFill>
            <a:prstDash val="solid"/>
            <a:tailEnd type="triangle"/>
          </a:ln>
          <a:effectLst>
            <a:outerShdw blurRad="40000" dist="20000" dir="5400000" rotWithShape="0">
              <a:srgbClr val="000000">
                <a:alpha val="38000"/>
              </a:srgbClr>
            </a:outerShdw>
          </a:effectLst>
        </p:spPr>
      </p:cxnSp>
      <p:cxnSp>
        <p:nvCxnSpPr>
          <p:cNvPr id="65" name="Elbow Connector 53">
            <a:extLst>
              <a:ext uri="{FF2B5EF4-FFF2-40B4-BE49-F238E27FC236}">
                <a16:creationId xmlns:a16="http://schemas.microsoft.com/office/drawing/2014/main" id="{B99CC416-24E3-F4F9-4B38-2995A0573683}"/>
              </a:ext>
            </a:extLst>
          </p:cNvPr>
          <p:cNvCxnSpPr>
            <a:cxnSpLocks/>
            <a:stCxn id="43" idx="2"/>
            <a:endCxn id="41" idx="0"/>
          </p:cNvCxnSpPr>
          <p:nvPr/>
        </p:nvCxnSpPr>
        <p:spPr>
          <a:xfrm rot="16200000" flipH="1">
            <a:off x="6103150" y="1703581"/>
            <a:ext cx="890651" cy="2098519"/>
          </a:xfrm>
          <a:prstGeom prst="bentConnector3">
            <a:avLst>
              <a:gd name="adj1" fmla="val 50000"/>
            </a:avLst>
          </a:prstGeom>
          <a:noFill/>
          <a:ln w="25400" cap="flat" cmpd="sng" algn="ctr">
            <a:solidFill>
              <a:srgbClr val="4F81BD"/>
            </a:solidFill>
            <a:prstDash val="solid"/>
            <a:tailEnd type="triangle"/>
          </a:ln>
          <a:effectLst>
            <a:outerShdw blurRad="40000" dist="20000" dir="5400000" rotWithShape="0">
              <a:srgbClr val="000000">
                <a:alpha val="38000"/>
              </a:srgbClr>
            </a:outerShdw>
          </a:effectLst>
        </p:spPr>
      </p:cxnSp>
      <p:cxnSp>
        <p:nvCxnSpPr>
          <p:cNvPr id="68" name="Elbow Connector 55">
            <a:extLst>
              <a:ext uri="{FF2B5EF4-FFF2-40B4-BE49-F238E27FC236}">
                <a16:creationId xmlns:a16="http://schemas.microsoft.com/office/drawing/2014/main" id="{CE864511-B5FF-6497-DAC5-52144F6BE7D8}"/>
              </a:ext>
            </a:extLst>
          </p:cNvPr>
          <p:cNvCxnSpPr>
            <a:cxnSpLocks/>
            <a:stCxn id="40" idx="2"/>
            <a:endCxn id="39" idx="0"/>
          </p:cNvCxnSpPr>
          <p:nvPr/>
        </p:nvCxnSpPr>
        <p:spPr>
          <a:xfrm rot="16200000" flipH="1">
            <a:off x="5758375" y="4359034"/>
            <a:ext cx="730859" cy="849341"/>
          </a:xfrm>
          <a:prstGeom prst="bentConnector3">
            <a:avLst>
              <a:gd name="adj1" fmla="val 50000"/>
            </a:avLst>
          </a:prstGeom>
          <a:noFill/>
          <a:ln w="25400" cap="flat" cmpd="sng" algn="ctr">
            <a:solidFill>
              <a:srgbClr val="4F81BD"/>
            </a:solidFill>
            <a:prstDash val="solid"/>
            <a:tailEnd type="triangle"/>
          </a:ln>
          <a:effectLst>
            <a:outerShdw blurRad="40000" dist="20000" dir="5400000" rotWithShape="0">
              <a:srgbClr val="000000">
                <a:alpha val="38000"/>
              </a:srgbClr>
            </a:outerShdw>
          </a:effectLst>
        </p:spPr>
      </p:cxnSp>
      <p:cxnSp>
        <p:nvCxnSpPr>
          <p:cNvPr id="72" name="Elbow Connector 66">
            <a:extLst>
              <a:ext uri="{FF2B5EF4-FFF2-40B4-BE49-F238E27FC236}">
                <a16:creationId xmlns:a16="http://schemas.microsoft.com/office/drawing/2014/main" id="{A4E17906-B558-1C64-3065-9542298A5D6C}"/>
              </a:ext>
            </a:extLst>
          </p:cNvPr>
          <p:cNvCxnSpPr>
            <a:cxnSpLocks/>
            <a:stCxn id="39" idx="2"/>
            <a:endCxn id="38" idx="0"/>
          </p:cNvCxnSpPr>
          <p:nvPr/>
        </p:nvCxnSpPr>
        <p:spPr>
          <a:xfrm rot="5400000">
            <a:off x="5753886" y="5223903"/>
            <a:ext cx="407693" cy="1181486"/>
          </a:xfrm>
          <a:prstGeom prst="bentConnector3">
            <a:avLst>
              <a:gd name="adj1" fmla="val 50000"/>
            </a:avLst>
          </a:prstGeom>
          <a:noFill/>
          <a:ln w="25400" cap="flat" cmpd="sng" algn="ctr">
            <a:solidFill>
              <a:srgbClr val="4F81BD"/>
            </a:solidFill>
            <a:prstDash val="solid"/>
            <a:tailEnd type="triangle"/>
          </a:ln>
          <a:effectLst>
            <a:outerShdw blurRad="40000" dist="20000" dir="5400000" rotWithShape="0">
              <a:srgbClr val="000000">
                <a:alpha val="38000"/>
              </a:srgbClr>
            </a:outerShdw>
          </a:effectLst>
        </p:spPr>
      </p:cxnSp>
      <p:sp>
        <p:nvSpPr>
          <p:cNvPr id="84" name="Rectangle 83">
            <a:extLst>
              <a:ext uri="{FF2B5EF4-FFF2-40B4-BE49-F238E27FC236}">
                <a16:creationId xmlns:a16="http://schemas.microsoft.com/office/drawing/2014/main" id="{A78916FC-B96C-14C6-F671-19779BD02C21}"/>
              </a:ext>
            </a:extLst>
          </p:cNvPr>
          <p:cNvSpPr/>
          <p:nvPr/>
        </p:nvSpPr>
        <p:spPr>
          <a:xfrm>
            <a:off x="7557120" y="3613359"/>
            <a:ext cx="2296617" cy="553998"/>
          </a:xfrm>
          <a:prstGeom prst="rect">
            <a:avLst/>
          </a:prstGeom>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rPr>
              <a:t>Highlight reports and escalation of </a:t>
            </a:r>
            <a:r>
              <a:rPr kumimoji="0" lang="en-GB" sz="1000" b="1" i="0" u="none" strike="noStrike" kern="0" cap="none" spc="0" normalizeH="0" baseline="0" noProof="0" dirty="0">
                <a:ln>
                  <a:noFill/>
                </a:ln>
                <a:solidFill>
                  <a:srgbClr val="C0504D"/>
                </a:solidFill>
                <a:effectLst/>
                <a:uLnTx/>
                <a:uFillTx/>
              </a:rPr>
              <a:t>patient experience, cultural change and quality</a:t>
            </a:r>
            <a:r>
              <a:rPr kumimoji="0" lang="en-GB" sz="1000" b="0" i="0" u="none" strike="noStrike" kern="0" cap="none" spc="0" normalizeH="0" baseline="0" noProof="0" dirty="0">
                <a:ln>
                  <a:noFill/>
                </a:ln>
                <a:solidFill>
                  <a:prstClr val="black"/>
                </a:solidFill>
                <a:effectLst/>
                <a:uLnTx/>
                <a:uFillTx/>
              </a:rPr>
              <a:t> related risks and issues</a:t>
            </a:r>
          </a:p>
        </p:txBody>
      </p:sp>
      <p:sp>
        <p:nvSpPr>
          <p:cNvPr id="85" name="Rectangle 84">
            <a:extLst>
              <a:ext uri="{FF2B5EF4-FFF2-40B4-BE49-F238E27FC236}">
                <a16:creationId xmlns:a16="http://schemas.microsoft.com/office/drawing/2014/main" id="{3F6AFD1F-D42E-A183-8CC0-20BA5B9706B5}"/>
              </a:ext>
            </a:extLst>
          </p:cNvPr>
          <p:cNvSpPr/>
          <p:nvPr/>
        </p:nvSpPr>
        <p:spPr>
          <a:xfrm>
            <a:off x="7597735" y="2805598"/>
            <a:ext cx="2261920" cy="400110"/>
          </a:xfrm>
          <a:prstGeom prst="rect">
            <a:avLst/>
          </a:prstGeom>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rPr>
              <a:t>Assurance reporting with escalation of significant risks and issues</a:t>
            </a:r>
          </a:p>
        </p:txBody>
      </p:sp>
      <p:sp>
        <p:nvSpPr>
          <p:cNvPr id="88" name="Rectangle 87">
            <a:extLst>
              <a:ext uri="{FF2B5EF4-FFF2-40B4-BE49-F238E27FC236}">
                <a16:creationId xmlns:a16="http://schemas.microsoft.com/office/drawing/2014/main" id="{13FEA08D-07B8-025A-1387-E21053BA669A}"/>
              </a:ext>
            </a:extLst>
          </p:cNvPr>
          <p:cNvSpPr/>
          <p:nvPr/>
        </p:nvSpPr>
        <p:spPr>
          <a:xfrm>
            <a:off x="1448049" y="2733738"/>
            <a:ext cx="2261920" cy="400110"/>
          </a:xfrm>
          <a:prstGeom prst="rect">
            <a:avLst/>
          </a:prstGeom>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rPr>
              <a:t>Assurance reporting with escalation of significant risks and issues</a:t>
            </a:r>
          </a:p>
        </p:txBody>
      </p:sp>
      <p:sp>
        <p:nvSpPr>
          <p:cNvPr id="89" name="Rectangle 88">
            <a:extLst>
              <a:ext uri="{FF2B5EF4-FFF2-40B4-BE49-F238E27FC236}">
                <a16:creationId xmlns:a16="http://schemas.microsoft.com/office/drawing/2014/main" id="{1FB084EA-244C-A2D4-A8FC-4D2723EDD1EB}"/>
              </a:ext>
            </a:extLst>
          </p:cNvPr>
          <p:cNvSpPr/>
          <p:nvPr/>
        </p:nvSpPr>
        <p:spPr>
          <a:xfrm>
            <a:off x="1653592" y="3692178"/>
            <a:ext cx="2296617" cy="553998"/>
          </a:xfrm>
          <a:prstGeom prst="rect">
            <a:avLst/>
          </a:prstGeom>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rPr>
              <a:t>Highlight reports and escalation of </a:t>
            </a:r>
            <a:r>
              <a:rPr kumimoji="0" lang="en-GB" sz="1000" b="1" i="0" u="none" strike="noStrike" kern="0" cap="none" spc="0" normalizeH="0" baseline="0" noProof="0" dirty="0">
                <a:ln>
                  <a:noFill/>
                </a:ln>
                <a:solidFill>
                  <a:srgbClr val="C0504D"/>
                </a:solidFill>
                <a:effectLst/>
                <a:uLnTx/>
                <a:uFillTx/>
              </a:rPr>
              <a:t>financial and operational </a:t>
            </a:r>
            <a:r>
              <a:rPr kumimoji="0" lang="en-GB" sz="1000" b="0" i="0" u="none" strike="noStrike" kern="0" cap="none" spc="0" normalizeH="0" baseline="0" noProof="0" dirty="0">
                <a:ln>
                  <a:noFill/>
                </a:ln>
                <a:solidFill>
                  <a:prstClr val="black"/>
                </a:solidFill>
                <a:effectLst/>
                <a:uLnTx/>
                <a:uFillTx/>
              </a:rPr>
              <a:t>risks and issues</a:t>
            </a:r>
          </a:p>
        </p:txBody>
      </p:sp>
      <p:sp>
        <p:nvSpPr>
          <p:cNvPr id="90" name="Rectangle 89">
            <a:extLst>
              <a:ext uri="{FF2B5EF4-FFF2-40B4-BE49-F238E27FC236}">
                <a16:creationId xmlns:a16="http://schemas.microsoft.com/office/drawing/2014/main" id="{7F51FAB9-C801-9734-F5D0-303EB87FC45A}"/>
              </a:ext>
            </a:extLst>
          </p:cNvPr>
          <p:cNvSpPr/>
          <p:nvPr/>
        </p:nvSpPr>
        <p:spPr>
          <a:xfrm>
            <a:off x="5682456" y="4390176"/>
            <a:ext cx="2806890" cy="400110"/>
          </a:xfrm>
          <a:prstGeom prst="rect">
            <a:avLst/>
          </a:prstGeom>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rPr>
              <a:t>Project team provide highlight report to Steering Board, including escalation of risks and issues</a:t>
            </a:r>
          </a:p>
        </p:txBody>
      </p:sp>
      <p:sp>
        <p:nvSpPr>
          <p:cNvPr id="93" name="Rectangle 92">
            <a:extLst>
              <a:ext uri="{FF2B5EF4-FFF2-40B4-BE49-F238E27FC236}">
                <a16:creationId xmlns:a16="http://schemas.microsoft.com/office/drawing/2014/main" id="{712EB7EC-AC78-BAFD-E287-338F4891ADBA}"/>
              </a:ext>
            </a:extLst>
          </p:cNvPr>
          <p:cNvSpPr/>
          <p:nvPr/>
        </p:nvSpPr>
        <p:spPr>
          <a:xfrm>
            <a:off x="5763748" y="5879993"/>
            <a:ext cx="1569454" cy="553998"/>
          </a:xfrm>
          <a:prstGeom prst="rect">
            <a:avLst/>
          </a:prstGeom>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rPr>
              <a:t>Highlight reports, escalation of risks and issues </a:t>
            </a:r>
          </a:p>
        </p:txBody>
      </p:sp>
    </p:spTree>
    <p:extLst>
      <p:ext uri="{BB962C8B-B14F-4D97-AF65-F5344CB8AC3E}">
        <p14:creationId xmlns:p14="http://schemas.microsoft.com/office/powerpoint/2010/main" val="833750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fe3abc8d-fe33-4d99-a66e-262ac13c438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DC98C70C2F3C74B9B80694421C396D4" ma:contentTypeVersion="11" ma:contentTypeDescription="Create a new document." ma:contentTypeScope="" ma:versionID="e82880c8b52cd8930f04eed8a7bb4ad8">
  <xsd:schema xmlns:xsd="http://www.w3.org/2001/XMLSchema" xmlns:xs="http://www.w3.org/2001/XMLSchema" xmlns:p="http://schemas.microsoft.com/office/2006/metadata/properties" xmlns:ns3="fe3abc8d-fe33-4d99-a66e-262ac13c438d" xmlns:ns4="c5490ddd-7285-4e6a-ab60-0372e3d6896d" targetNamespace="http://schemas.microsoft.com/office/2006/metadata/properties" ma:root="true" ma:fieldsID="c361a904215225cafa158fbe88553c1a" ns3:_="" ns4:_="">
    <xsd:import namespace="fe3abc8d-fe33-4d99-a66e-262ac13c438d"/>
    <xsd:import namespace="c5490ddd-7285-4e6a-ab60-0372e3d6896d"/>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AutoTags" minOccurs="0"/>
                <xsd:element ref="ns3:MediaServiceOCR" minOccurs="0"/>
                <xsd:element ref="ns3:MediaServiceGenerationTime" minOccurs="0"/>
                <xsd:element ref="ns3:MediaServiceEventHashCode" minOccurs="0"/>
                <xsd:element ref="ns3:_activity"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3abc8d-fe33-4d99-a66e-262ac13c43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_activity" ma:index="15"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5490ddd-7285-4e6a-ab60-0372e3d6896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7CA9FB-93DC-4106-942D-08334225B494}">
  <ds:schemaRefs>
    <ds:schemaRef ds:uri="http://purl.org/dc/elements/1.1/"/>
    <ds:schemaRef ds:uri="http://schemas.openxmlformats.org/package/2006/metadata/core-properties"/>
    <ds:schemaRef ds:uri="http://schemas.microsoft.com/office/2006/metadata/properties"/>
    <ds:schemaRef ds:uri="http://purl.org/dc/dcmitype/"/>
    <ds:schemaRef ds:uri="http://schemas.microsoft.com/office/2006/documentManagement/types"/>
    <ds:schemaRef ds:uri="http://purl.org/dc/terms/"/>
    <ds:schemaRef ds:uri="http://schemas.microsoft.com/office/infopath/2007/PartnerControls"/>
    <ds:schemaRef ds:uri="c5490ddd-7285-4e6a-ab60-0372e3d6896d"/>
    <ds:schemaRef ds:uri="fe3abc8d-fe33-4d99-a66e-262ac13c438d"/>
    <ds:schemaRef ds:uri="http://www.w3.org/XML/1998/namespace"/>
  </ds:schemaRefs>
</ds:datastoreItem>
</file>

<file path=customXml/itemProps2.xml><?xml version="1.0" encoding="utf-8"?>
<ds:datastoreItem xmlns:ds="http://schemas.openxmlformats.org/officeDocument/2006/customXml" ds:itemID="{E171EA00-C94C-4683-809B-A1D73405D23D}">
  <ds:schemaRefs>
    <ds:schemaRef ds:uri="http://schemas.microsoft.com/sharepoint/v3/contenttype/forms"/>
  </ds:schemaRefs>
</ds:datastoreItem>
</file>

<file path=customXml/itemProps3.xml><?xml version="1.0" encoding="utf-8"?>
<ds:datastoreItem xmlns:ds="http://schemas.openxmlformats.org/officeDocument/2006/customXml" ds:itemID="{0149ED5D-0E8A-4236-863B-DAB84EE7A63E}">
  <ds:schemaRefs>
    <ds:schemaRef ds:uri="c5490ddd-7285-4e6a-ab60-0372e3d6896d"/>
    <ds:schemaRef ds:uri="fe3abc8d-fe33-4d99-a66e-262ac13c438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542</TotalTime>
  <Words>1094</Words>
  <Application>Microsoft Office PowerPoint</Application>
  <PresentationFormat>Widescreen</PresentationFormat>
  <Paragraphs>181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Frutiger</vt:lpstr>
      <vt:lpstr>Office Theme</vt:lpstr>
      <vt:lpstr>PowerPoint Presentation</vt:lpstr>
      <vt:lpstr>PowerPoint Presentation</vt:lpstr>
      <vt:lpstr>PowerPoint Presentation</vt:lpstr>
      <vt:lpstr>Executive Management Committee</vt:lpstr>
      <vt:lpstr>Audit and Risk Committee</vt:lpstr>
      <vt:lpstr>People and Organisational Development Committe </vt:lpstr>
      <vt:lpstr>PowerPoint Presentation</vt:lpstr>
      <vt:lpstr>Quality and Patient Safety Committee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ESNEFT powerpoint2</dc:title>
  <dc:creator>AMY CLARK</dc:creator>
  <cp:lastModifiedBy>Filby, Ann</cp:lastModifiedBy>
  <cp:revision>15</cp:revision>
  <cp:lastPrinted>2024-02-22T17:11:06Z</cp:lastPrinted>
  <dcterms:created xsi:type="dcterms:W3CDTF">2017-07-07T13:05:33Z</dcterms:created>
  <dcterms:modified xsi:type="dcterms:W3CDTF">2024-03-08T19:39:55Z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0x010100FDC98C70C2F3C74B9B80694421C396D4</vt:lpwstr>
  </property>
  <property fmtid="{D5CDD505-2E9C-101B-9397-08002B2CF9AE}" pid="3" name="_dlc_DocIdItemGuid">
    <vt:lpwstr>56d8e31a-8d30-4684-b777-53ef3c4add69</vt:lpwstr>
  </property>
  <property fmtid="{D5CDD505-2E9C-101B-9397-08002B2CF9AE}" pid="4" name="_ExtendedDescription">
    <vt:lpwstr>ESNEFT powerpoint template</vt:lpwstr>
  </property>
</Properties>
</file>